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Lst>
  <p:notesMasterIdLst>
    <p:notesMasterId r:id="rId9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9144000" cy="5143500" type="screen16x9"/>
  <p:notesSz cx="6858000" cy="9144000"/>
  <p:embeddedFontLst>
    <p:embeddedFont>
      <p:font typeface="Comfortaa" pitchFamily="2" charset="0"/>
      <p:regular r:id="rId93"/>
      <p:bold r:id="rId94"/>
    </p:embeddedFont>
    <p:embeddedFont>
      <p:font typeface="Comfortaa Regular" pitchFamily="2" charset="0"/>
      <p:regular r:id="rId95"/>
      <p:bold r:id="rId96"/>
    </p:embeddedFont>
    <p:embeddedFont>
      <p:font typeface="Helvetica Neue" panose="02000503000000020004" pitchFamily="2" charset="0"/>
      <p:regular r:id="rId97"/>
      <p:bold r:id="rId98"/>
      <p:italic r:id="rId99"/>
      <p:boldItalic r:id="rId100"/>
    </p:embeddedFont>
    <p:embeddedFont>
      <p:font typeface="Montserrat Medium" pitchFamily="2" charset="77"/>
      <p:regular r:id="rId101"/>
      <p:bold r:id="rId102"/>
      <p:italic r:id="rId103"/>
      <p:boldItalic r:id="rId104"/>
    </p:embeddedFont>
    <p:embeddedFont>
      <p:font typeface="Montserrat SemiBold" pitchFamily="2" charset="77"/>
      <p:regular r:id="rId105"/>
      <p:bold r:id="rId106"/>
      <p:italic r:id="rId107"/>
      <p:boldItalic r:id="rId108"/>
    </p:embeddedFont>
    <p:embeddedFont>
      <p:font typeface="Nunito" pitchFamily="2" charset="77"/>
      <p:regular r:id="rId109"/>
      <p:bold r:id="rId110"/>
      <p:italic r:id="rId111"/>
      <p:boldItalic r:id="rId112"/>
    </p:embeddedFont>
    <p:embeddedFont>
      <p:font typeface="Nunito SemiBold" pitchFamily="2" charset="77"/>
      <p:regular r:id="rId113"/>
      <p:bold r:id="rId114"/>
      <p:italic r:id="rId115"/>
      <p:boldItalic r:id="rId116"/>
    </p:embeddedFont>
    <p:embeddedFont>
      <p:font typeface="Oswald" pitchFamily="2" charset="77"/>
      <p:regular r:id="rId117"/>
      <p:bold r:id="rId118"/>
    </p:embeddedFont>
    <p:embeddedFont>
      <p:font typeface="Pacifico" pitchFamily="2" charset="77"/>
      <p:regular r:id="rId119"/>
    </p:embeddedFont>
    <p:embeddedFont>
      <p:font typeface="Roboto" panose="02000000000000000000" pitchFamily="2" charset="0"/>
      <p:regular r:id="rId120"/>
      <p:bold r:id="rId121"/>
      <p:italic r:id="rId122"/>
      <p:boldItalic r:id="rId123"/>
    </p:embeddedFont>
    <p:embeddedFont>
      <p:font typeface="Roboto Light" panose="02000000000000000000" pitchFamily="2" charset="0"/>
      <p:regular r:id="rId124"/>
      <p:bold r:id="rId125"/>
      <p:italic r:id="rId126"/>
      <p:boldItalic r:id="rId127"/>
    </p:embeddedFont>
    <p:embeddedFont>
      <p:font typeface="Roboto Medium" panose="02000000000000000000" pitchFamily="2" charset="0"/>
      <p:regular r:id="rId128"/>
      <p:bold r:id="rId129"/>
      <p:italic r:id="rId130"/>
      <p:boldItalic r:id="rId131"/>
    </p:embeddedFont>
    <p:embeddedFont>
      <p:font typeface="Roboto Mono" pitchFamily="2" charset="0"/>
      <p:regular r:id="rId132"/>
      <p:bold r:id="rId133"/>
      <p:italic r:id="rId134"/>
      <p:boldItalic r:id="rId135"/>
    </p:embeddedFont>
    <p:embeddedFont>
      <p:font typeface="Roboto Mono Light" pitchFamily="2" charset="0"/>
      <p:regular r:id="rId136"/>
      <p:bold r:id="rId137"/>
      <p:italic r:id="rId138"/>
      <p:boldItalic r:id="rId139"/>
    </p:embeddedFont>
    <p:embeddedFont>
      <p:font typeface="Roboto Thin" panose="02000000000000000000" pitchFamily="2" charset="0"/>
      <p:regular r:id="rId140"/>
      <p:bold r:id="rId141"/>
      <p:italic r:id="rId142"/>
      <p:boldItalic r:id="rId143"/>
    </p:embeddedFont>
    <p:embeddedFont>
      <p:font typeface="Spectral ExtraBold" panose="02020802060000000000" pitchFamily="18" charset="77"/>
      <p:bold r:id="rId144"/>
      <p:italic r:id="rId145"/>
      <p:boldItalic r:id="rId1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CBBBF5-23B7-4827-8FE1-828758B66567}">
  <a:tblStyle styleId="{DCCBBBF5-23B7-4827-8FE1-828758B665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42" d="100"/>
          <a:sy n="142" d="100"/>
        </p:scale>
        <p:origin x="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5.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46.fntdata"/><Relationship Id="rId107" Type="http://schemas.openxmlformats.org/officeDocument/2006/relationships/font" Target="fonts/font15.fntdata"/><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36.fntdata"/><Relationship Id="rId149" Type="http://schemas.openxmlformats.org/officeDocument/2006/relationships/theme" Target="theme/theme1.xml"/><Relationship Id="rId5" Type="http://schemas.openxmlformats.org/officeDocument/2006/relationships/slide" Target="slides/slide3.xml"/><Relationship Id="rId95" Type="http://schemas.openxmlformats.org/officeDocument/2006/relationships/font" Target="fonts/font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1.fntdata"/><Relationship Id="rId118" Type="http://schemas.openxmlformats.org/officeDocument/2006/relationships/font" Target="fonts/font26.fntdata"/><Relationship Id="rId134" Type="http://schemas.openxmlformats.org/officeDocument/2006/relationships/font" Target="fonts/font42.fntdata"/><Relationship Id="rId139" Type="http://schemas.openxmlformats.org/officeDocument/2006/relationships/font" Target="fonts/font47.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1.fntdata"/><Relationship Id="rId108" Type="http://schemas.openxmlformats.org/officeDocument/2006/relationships/font" Target="fonts/font16.fntdata"/><Relationship Id="rId124" Type="http://schemas.openxmlformats.org/officeDocument/2006/relationships/font" Target="fonts/font32.fntdata"/><Relationship Id="rId129" Type="http://schemas.openxmlformats.org/officeDocument/2006/relationships/font" Target="fonts/font3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4.fntdata"/><Relationship Id="rId140" Type="http://schemas.openxmlformats.org/officeDocument/2006/relationships/font" Target="fonts/font48.fntdata"/><Relationship Id="rId145" Type="http://schemas.openxmlformats.org/officeDocument/2006/relationships/font" Target="fonts/font53.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2.fntdata"/><Relationship Id="rId119" Type="http://schemas.openxmlformats.org/officeDocument/2006/relationships/font" Target="fonts/font2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38.fntdata"/><Relationship Id="rId135" Type="http://schemas.openxmlformats.org/officeDocument/2006/relationships/font" Target="fonts/font4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font" Target="fonts/font33.fntdata"/><Relationship Id="rId141" Type="http://schemas.openxmlformats.org/officeDocument/2006/relationships/font" Target="fonts/font49.fntdata"/><Relationship Id="rId146" Type="http://schemas.openxmlformats.org/officeDocument/2006/relationships/font" Target="fonts/font5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8.fntdata"/><Relationship Id="rId115" Type="http://schemas.openxmlformats.org/officeDocument/2006/relationships/font" Target="fonts/font23.fntdata"/><Relationship Id="rId131" Type="http://schemas.openxmlformats.org/officeDocument/2006/relationships/font" Target="fonts/font39.fntdata"/><Relationship Id="rId136" Type="http://schemas.openxmlformats.org/officeDocument/2006/relationships/font" Target="fonts/font4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8.fntdata"/><Relationship Id="rId105" Type="http://schemas.openxmlformats.org/officeDocument/2006/relationships/font" Target="fonts/font13.fntdata"/><Relationship Id="rId126" Type="http://schemas.openxmlformats.org/officeDocument/2006/relationships/font" Target="fonts/font34.fntdata"/><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142" Type="http://schemas.openxmlformats.org/officeDocument/2006/relationships/font" Target="fonts/font5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4.fntdata"/><Relationship Id="rId137" Type="http://schemas.openxmlformats.org/officeDocument/2006/relationships/font" Target="fonts/font4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9.fntdata"/><Relationship Id="rId132" Type="http://schemas.openxmlformats.org/officeDocument/2006/relationships/font" Target="fonts/font4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4.fntdata"/><Relationship Id="rId127" Type="http://schemas.openxmlformats.org/officeDocument/2006/relationships/font" Target="fonts/font3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143" Type="http://schemas.openxmlformats.org/officeDocument/2006/relationships/font" Target="fonts/font51.fntdata"/><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20.fntdata"/><Relationship Id="rId133" Type="http://schemas.openxmlformats.org/officeDocument/2006/relationships/font" Target="fonts/font41.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font" Target="fonts/font10.fntdata"/><Relationship Id="rId123" Type="http://schemas.openxmlformats.org/officeDocument/2006/relationships/font" Target="fonts/font31.fntdata"/><Relationship Id="rId144" Type="http://schemas.openxmlformats.org/officeDocument/2006/relationships/font" Target="fonts/font52.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5984071d6d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5984071d6d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5984071d6d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5984071d6d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52a3dc3295_0_3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52a3dc3295_0_3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529ced8eb1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529ced8eb1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529ced8eb1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529ced8eb1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55981071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55981071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Recreated chart: eSecurityPlanet.net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5642dcf90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5642dcf90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Chart recreated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5984071d6d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5984071d6d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5984071d6d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5984071d6d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5984071d6d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5984071d6d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52254a76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52254a76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5984071d6d_1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5984071d6d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5984071d6d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5984071d6d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5984071d6d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5984071d6d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5984071d6d_1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5984071d6d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5984071d6d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5984071d6d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5642dcf905_0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5642dcf905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5642dcf905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1" name="Google Shape;2331;g5642dcf905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5984071d6d_1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5984071d6d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5984071d6d_1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5984071d6d_1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5984071d6d_1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5984071d6d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529ced8eb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529ced8eb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5984071d6d_1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5984071d6d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5984071d6d_1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5984071d6d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5984071d6d_1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5984071d6d_1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5984071d6d_1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5984071d6d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5984071d6d_1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5984071d6d_1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5984071d6d_1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5984071d6d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5984071d6d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5984071d6d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529ced8eb1_0_7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529ced8eb1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529ced8eb1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529ced8eb1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529ced8eb1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529ced8eb1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5984071d6d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5984071d6d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5642dcf905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5642dcf905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52a3dc3295_0_3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52a3dc3295_0_3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52a3dc3295_0_3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52a3dc3295_0_3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5642dcf905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5642dcf905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52a3dc3295_0_3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52a3dc3295_0_3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52a3dc3295_0_3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52a3dc3295_0_3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5642dcf905_0_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5642dcf905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5984071d6d_1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5984071d6d_1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5984071d6d_1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5984071d6d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5984071d6d_1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5984071d6d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5984071d6d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5984071d6d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5984071d6d_1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7" name="Google Shape;2567;g5984071d6d_1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5"/>
        <p:cNvGrpSpPr/>
        <p:nvPr/>
      </p:nvGrpSpPr>
      <p:grpSpPr>
        <a:xfrm>
          <a:off x="0" y="0"/>
          <a:ext cx="0" cy="0"/>
          <a:chOff x="0" y="0"/>
          <a:chExt cx="0" cy="0"/>
        </a:xfrm>
      </p:grpSpPr>
      <p:sp>
        <p:nvSpPr>
          <p:cNvPr id="2576" name="Google Shape;2576;g5984071d6d_1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7" name="Google Shape;2577;g5984071d6d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5984071d6d_1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5984071d6d_1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5984071d6d_1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5984071d6d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5642dcf905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5642dcf905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599049984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59904998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5642dcf905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5642dcf905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5642dcf905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5642dcf905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5984071d6d_1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5984071d6d_1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1"/>
        <p:cNvGrpSpPr/>
        <p:nvPr/>
      </p:nvGrpSpPr>
      <p:grpSpPr>
        <a:xfrm>
          <a:off x="0" y="0"/>
          <a:ext cx="0" cy="0"/>
          <a:chOff x="0" y="0"/>
          <a:chExt cx="0" cy="0"/>
        </a:xfrm>
      </p:grpSpPr>
      <p:sp>
        <p:nvSpPr>
          <p:cNvPr id="2642" name="Google Shape;2642;g599049984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3" name="Google Shape;2643;g599049984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5984071d6d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5984071d6d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599049984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599049984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599049984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599049984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529ced8eb1_0_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529ced8eb1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5984071d6d_1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5984071d6d_1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5984071d6d_1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5984071d6d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529ced8eb1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529ced8eb1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984071d6d_1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984071d6d_1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g5984071d6d_1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1" name="Google Shape;2711;g5984071d6d_1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5984071d6d_1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5984071d6d_1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7"/>
        <p:cNvGrpSpPr/>
        <p:nvPr/>
      </p:nvGrpSpPr>
      <p:grpSpPr>
        <a:xfrm>
          <a:off x="0" y="0"/>
          <a:ext cx="0" cy="0"/>
          <a:chOff x="0" y="0"/>
          <a:chExt cx="0" cy="0"/>
        </a:xfrm>
      </p:grpSpPr>
      <p:sp>
        <p:nvSpPr>
          <p:cNvPr id="2728" name="Google Shape;2728;g5642dcf905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9" name="Google Shape;2729;g5642dcf905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5642dcf9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5642dcf9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529ced8eb1_0_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529ced8eb1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2"/>
        <p:cNvGrpSpPr/>
        <p:nvPr/>
      </p:nvGrpSpPr>
      <p:grpSpPr>
        <a:xfrm>
          <a:off x="0" y="0"/>
          <a:ext cx="0" cy="0"/>
          <a:chOff x="0" y="0"/>
          <a:chExt cx="0" cy="0"/>
        </a:xfrm>
      </p:grpSpPr>
      <p:sp>
        <p:nvSpPr>
          <p:cNvPr id="2743" name="Google Shape;2743;g5984071d6d_1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4" name="Google Shape;2744;g5984071d6d_1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529ced8eb1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 name="Google Shape;2753;g529ced8eb1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5642dcf905_0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5642dcf905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6"/>
        <p:cNvGrpSpPr/>
        <p:nvPr/>
      </p:nvGrpSpPr>
      <p:grpSpPr>
        <a:xfrm>
          <a:off x="0" y="0"/>
          <a:ext cx="0" cy="0"/>
          <a:chOff x="0" y="0"/>
          <a:chExt cx="0" cy="0"/>
        </a:xfrm>
      </p:grpSpPr>
      <p:sp>
        <p:nvSpPr>
          <p:cNvPr id="2767" name="Google Shape;2767;g5984071d6d_1_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8" name="Google Shape;2768;g5984071d6d_1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5984071d6d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9" name="Google Shape;2779;g5984071d6d_1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5984071d6d_1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5984071d6d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5984071d6d_1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5984071d6d_1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5984071d6d_1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5984071d6d_1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5984071d6d_1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5984071d6d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5984071d6d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5984071d6d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5984071d6d_1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5984071d6d_1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5984071d6d_1_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5984071d6d_1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5984071d6d_1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3" name="Google Shape;2863;g5984071d6d_1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5984071d6d_1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5984071d6d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5984071d6d_1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5984071d6d_1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7"/>
        <p:cNvGrpSpPr/>
        <p:nvPr/>
      </p:nvGrpSpPr>
      <p:grpSpPr>
        <a:xfrm>
          <a:off x="0" y="0"/>
          <a:ext cx="0" cy="0"/>
          <a:chOff x="0" y="0"/>
          <a:chExt cx="0" cy="0"/>
        </a:xfrm>
      </p:grpSpPr>
      <p:sp>
        <p:nvSpPr>
          <p:cNvPr id="2888" name="Google Shape;2888;g5984071d6d_1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9" name="Google Shape;2889;g5984071d6d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5984071d6d_1_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7" name="Google Shape;2897;g5984071d6d_1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Google Shape;2905;g5984071d6d_1_7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6" name="Google Shape;2906;g5984071d6d_1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5984071d6d_1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5984071d6d_1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5642dcf905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5642dcf905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52a3dc3295_0_3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52a3dc3295_0_3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4000"/>
              </a:lnSpc>
              <a:spcBef>
                <a:spcPts val="0"/>
              </a:spcBef>
              <a:spcAft>
                <a:spcPts val="0"/>
              </a:spcAft>
              <a:buClr>
                <a:srgbClr val="24292E"/>
              </a:buClr>
              <a:buSzPts val="1200"/>
              <a:buChar char="●"/>
            </a:pPr>
            <a:r>
              <a:rPr lang="en" sz="1200" b="1">
                <a:solidFill>
                  <a:srgbClr val="24292E"/>
                </a:solidFill>
              </a:rPr>
              <a:t>Increased efficiency</a:t>
            </a:r>
            <a:r>
              <a:rPr lang="en" sz="1200">
                <a:solidFill>
                  <a:srgbClr val="24292E"/>
                </a:solidFill>
              </a:rPr>
              <a:t>: Organizations can use SIEMs to gather and monitor a large amount of logs in one place using a simple interface.</a:t>
            </a:r>
            <a:endParaRPr sz="1200">
              <a:solidFill>
                <a:srgbClr val="24292E"/>
              </a:solidFill>
            </a:endParaRPr>
          </a:p>
          <a:p>
            <a:pPr marL="457200" lvl="0" indent="-304800" algn="l" rtl="0">
              <a:lnSpc>
                <a:spcPct val="114000"/>
              </a:lnSpc>
              <a:spcBef>
                <a:spcPts val="1200"/>
              </a:spcBef>
              <a:spcAft>
                <a:spcPts val="0"/>
              </a:spcAft>
              <a:buClr>
                <a:srgbClr val="24292E"/>
              </a:buClr>
              <a:buSzPts val="1200"/>
              <a:buChar char="●"/>
            </a:pPr>
            <a:r>
              <a:rPr lang="en" sz="1200" b="1">
                <a:solidFill>
                  <a:srgbClr val="24292E"/>
                </a:solidFill>
              </a:rPr>
              <a:t>Preventing potential security threats</a:t>
            </a:r>
            <a:r>
              <a:rPr lang="en" sz="1200">
                <a:solidFill>
                  <a:srgbClr val="24292E"/>
                </a:solidFill>
              </a:rPr>
              <a:t>: SIEMS monitor and alert on suspicious activity in the logs. Organizations can get notified early of potential threats by reducing the mean time to detect (MTTD) and the mean time to respond (MTTR) to cyber threats.</a:t>
            </a:r>
            <a:endParaRPr sz="1200">
              <a:solidFill>
                <a:srgbClr val="24292E"/>
              </a:solidFill>
            </a:endParaRPr>
          </a:p>
          <a:p>
            <a:pPr marL="457200" lvl="0" indent="-304800" algn="l" rtl="0">
              <a:lnSpc>
                <a:spcPct val="114000"/>
              </a:lnSpc>
              <a:spcBef>
                <a:spcPts val="1200"/>
              </a:spcBef>
              <a:spcAft>
                <a:spcPts val="0"/>
              </a:spcAft>
              <a:buClr>
                <a:srgbClr val="24292E"/>
              </a:buClr>
              <a:buSzPts val="1200"/>
              <a:buChar char="●"/>
            </a:pPr>
            <a:r>
              <a:rPr lang="en" sz="1200" b="1">
                <a:solidFill>
                  <a:srgbClr val="24292E"/>
                </a:solidFill>
              </a:rPr>
              <a:t>Reducing the impact of security breaches</a:t>
            </a:r>
            <a:r>
              <a:rPr lang="en" sz="1200">
                <a:solidFill>
                  <a:srgbClr val="24292E"/>
                </a:solidFill>
              </a:rPr>
              <a:t>: Review of logs will show certain areas of the network that may need additional security controls which can be put in place to mitigate or even stop a breach.</a:t>
            </a:r>
            <a:endParaRPr sz="1200">
              <a:solidFill>
                <a:srgbClr val="24292E"/>
              </a:solidFill>
            </a:endParaRPr>
          </a:p>
          <a:p>
            <a:pPr marL="457200" lvl="0" indent="-304800" algn="l" rtl="0">
              <a:lnSpc>
                <a:spcPct val="114000"/>
              </a:lnSpc>
              <a:spcBef>
                <a:spcPts val="1200"/>
              </a:spcBef>
              <a:spcAft>
                <a:spcPts val="0"/>
              </a:spcAft>
              <a:buClr>
                <a:srgbClr val="24292E"/>
              </a:buClr>
              <a:buSzPts val="1200"/>
              <a:buChar char="●"/>
            </a:pPr>
            <a:r>
              <a:rPr lang="en" sz="1200" b="1">
                <a:solidFill>
                  <a:srgbClr val="24292E"/>
                </a:solidFill>
              </a:rPr>
              <a:t>Reducing costs</a:t>
            </a:r>
            <a:r>
              <a:rPr lang="en" sz="1200">
                <a:solidFill>
                  <a:srgbClr val="24292E"/>
                </a:solidFill>
              </a:rPr>
              <a:t>: One central system is used to view, monitor, and alert. Organizations can reduce costs on hardware and software.</a:t>
            </a:r>
            <a:endParaRPr sz="1200">
              <a:solidFill>
                <a:srgbClr val="24292E"/>
              </a:solidFill>
            </a:endParaRPr>
          </a:p>
          <a:p>
            <a:pPr marL="457200" lvl="0" indent="-304800" algn="l" rtl="0">
              <a:lnSpc>
                <a:spcPct val="114000"/>
              </a:lnSpc>
              <a:spcBef>
                <a:spcPts val="1200"/>
              </a:spcBef>
              <a:spcAft>
                <a:spcPts val="0"/>
              </a:spcAft>
              <a:buClr>
                <a:srgbClr val="24292E"/>
              </a:buClr>
              <a:buSzPts val="1200"/>
              <a:buChar char="●"/>
            </a:pPr>
            <a:r>
              <a:rPr lang="en" sz="1200" b="1">
                <a:solidFill>
                  <a:srgbClr val="24292E"/>
                </a:solidFill>
              </a:rPr>
              <a:t>Better reporting, log analysis, and retention</a:t>
            </a:r>
            <a:r>
              <a:rPr lang="en" sz="1200">
                <a:solidFill>
                  <a:srgbClr val="24292E"/>
                </a:solidFill>
              </a:rPr>
              <a:t>: One system collects all of the logs and makes it easier to generate reports and analyze logs.</a:t>
            </a:r>
            <a:endParaRPr sz="1200">
              <a:solidFill>
                <a:srgbClr val="24292E"/>
              </a:solidFill>
            </a:endParaRPr>
          </a:p>
          <a:p>
            <a:pPr marL="457200" lvl="0" indent="-304800" algn="l" rtl="0">
              <a:lnSpc>
                <a:spcPct val="114000"/>
              </a:lnSpc>
              <a:spcBef>
                <a:spcPts val="1200"/>
              </a:spcBef>
              <a:spcAft>
                <a:spcPts val="0"/>
              </a:spcAft>
              <a:buClr>
                <a:srgbClr val="24292E"/>
              </a:buClr>
              <a:buSzPts val="1200"/>
              <a:buChar char="●"/>
            </a:pPr>
            <a:r>
              <a:rPr lang="en" sz="1200" b="1">
                <a:solidFill>
                  <a:srgbClr val="24292E"/>
                </a:solidFill>
              </a:rPr>
              <a:t>IT compliance</a:t>
            </a:r>
            <a:r>
              <a:rPr lang="en" sz="1200">
                <a:solidFill>
                  <a:srgbClr val="24292E"/>
                </a:solidFill>
              </a:rPr>
              <a:t>: The depth of visibility into the logs makes its possible for organizations to see if they remain compliant.</a:t>
            </a:r>
            <a:endParaRPr sz="1200">
              <a:solidFill>
                <a:srgbClr val="24292E"/>
              </a:solidFill>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8.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SIEMS Unit, Day 1</a:t>
            </a:r>
            <a:endParaRPr/>
          </a:p>
        </p:txBody>
      </p:sp>
      <p:sp>
        <p:nvSpPr>
          <p:cNvPr id="2030" name="Google Shape;2030;p10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SIEMs using </a:t>
            </a:r>
            <a:r>
              <a:rPr lang="en">
                <a:solidFill>
                  <a:srgbClr val="38761D"/>
                </a:solidFill>
              </a:rPr>
              <a:t>Splunk</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112"/>
          <p:cNvSpPr txBox="1"/>
          <p:nvPr/>
        </p:nvSpPr>
        <p:spPr>
          <a:xfrm>
            <a:off x="-12300" y="2775300"/>
            <a:ext cx="9168600" cy="21819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sz="1600" b="1">
                <a:solidFill>
                  <a:schemeClr val="dk1"/>
                </a:solidFill>
                <a:latin typeface="Roboto"/>
                <a:ea typeface="Roboto"/>
                <a:cs typeface="Roboto"/>
                <a:sym typeface="Roboto"/>
              </a:rPr>
              <a:t>Detecting Data Exfiltration: </a:t>
            </a:r>
            <a:endParaRPr sz="1600" b="1">
              <a:solidFill>
                <a:schemeClr val="dk1"/>
              </a:solidFill>
              <a:latin typeface="Roboto"/>
              <a:ea typeface="Roboto"/>
              <a:cs typeface="Roboto"/>
              <a:sym typeface="Roboto"/>
            </a:endParaRPr>
          </a:p>
          <a:p>
            <a:pPr marL="914400" lvl="0" indent="-317500" algn="l" rtl="0">
              <a:lnSpc>
                <a:spcPct val="100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Detecting emails sent to persons other than </a:t>
            </a:r>
            <a:endParaRPr>
              <a:solidFill>
                <a:schemeClr val="dk1"/>
              </a:solidFill>
              <a:latin typeface="Roboto"/>
              <a:ea typeface="Roboto"/>
              <a:cs typeface="Roboto"/>
              <a:sym typeface="Roboto"/>
            </a:endParaRPr>
          </a:p>
          <a:p>
            <a:pPr marL="914400" lvl="0" indent="0" algn="l" rtl="0">
              <a:lnSpc>
                <a:spcPct val="100000"/>
              </a:lnSpc>
              <a:spcBef>
                <a:spcPts val="0"/>
              </a:spcBef>
              <a:spcAft>
                <a:spcPts val="0"/>
              </a:spcAft>
              <a:buNone/>
            </a:pPr>
            <a:r>
              <a:rPr lang="en">
                <a:solidFill>
                  <a:schemeClr val="dk1"/>
                </a:solidFill>
                <a:latin typeface="Roboto"/>
                <a:ea typeface="Roboto"/>
                <a:cs typeface="Roboto"/>
                <a:sym typeface="Roboto"/>
              </a:rPr>
              <a:t>the intended recipient.</a:t>
            </a:r>
            <a:endParaRPr>
              <a:solidFill>
                <a:schemeClr val="dk1"/>
              </a:solidFill>
              <a:latin typeface="Roboto"/>
              <a:ea typeface="Roboto"/>
              <a:cs typeface="Roboto"/>
              <a:sym typeface="Roboto"/>
            </a:endParaRPr>
          </a:p>
          <a:p>
            <a:pPr marL="914400" lvl="0" indent="-317500" algn="l" rtl="0">
              <a:lnSpc>
                <a:spcPct val="115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Identifying and reporting on excessive </a:t>
            </a:r>
            <a:r>
              <a:rPr lang="en">
                <a:solidFill>
                  <a:schemeClr val="dk1"/>
                </a:solidFill>
                <a:latin typeface="Roboto Mono"/>
                <a:ea typeface="Roboto Mono"/>
                <a:cs typeface="Roboto Mono"/>
                <a:sym typeface="Roboto Mono"/>
              </a:rPr>
              <a:t>print</a:t>
            </a:r>
            <a:r>
              <a:rPr lang="en">
                <a:solidFill>
                  <a:schemeClr val="dk1"/>
                </a:solidFill>
                <a:latin typeface="Roboto"/>
                <a:ea typeface="Roboto"/>
                <a:cs typeface="Roboto"/>
                <a:sym typeface="Roboto"/>
              </a:rPr>
              <a:t> and </a:t>
            </a:r>
            <a:endParaRPr>
              <a:solidFill>
                <a:schemeClr val="dk1"/>
              </a:solidFill>
              <a:latin typeface="Roboto"/>
              <a:ea typeface="Roboto"/>
              <a:cs typeface="Roboto"/>
              <a:sym typeface="Roboto"/>
            </a:endParaRPr>
          </a:p>
          <a:p>
            <a:pPr marL="914400" lvl="0" indent="0" algn="l" rtl="0">
              <a:lnSpc>
                <a:spcPct val="150000"/>
              </a:lnSpc>
              <a:spcBef>
                <a:spcPts val="0"/>
              </a:spcBef>
              <a:spcAft>
                <a:spcPts val="0"/>
              </a:spcAft>
              <a:buNone/>
            </a:pPr>
            <a:r>
              <a:rPr lang="en">
                <a:solidFill>
                  <a:schemeClr val="dk1"/>
                </a:solidFill>
                <a:latin typeface="Roboto Mono"/>
                <a:ea typeface="Roboto Mono"/>
                <a:cs typeface="Roboto Mono"/>
                <a:sym typeface="Roboto Mono"/>
              </a:rPr>
              <a:t>send</a:t>
            </a:r>
            <a:r>
              <a:rPr lang="en">
                <a:solidFill>
                  <a:schemeClr val="dk1"/>
                </a:solidFill>
                <a:latin typeface="Roboto"/>
                <a:ea typeface="Roboto"/>
                <a:cs typeface="Roboto"/>
                <a:sym typeface="Roboto"/>
              </a:rPr>
              <a:t> alerts to trouble ticket systems.   </a:t>
            </a:r>
            <a:endParaRPr>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2143" name="Google Shape;214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SIEMs Use-Cases</a:t>
            </a:r>
            <a:endParaRPr/>
          </a:p>
        </p:txBody>
      </p:sp>
      <p:sp>
        <p:nvSpPr>
          <p:cNvPr id="2144" name="Google Shape;2144;p112"/>
          <p:cNvSpPr txBox="1">
            <a:spLocks noGrp="1"/>
          </p:cNvSpPr>
          <p:nvPr>
            <p:ph type="subTitle" idx="1"/>
          </p:nvPr>
        </p:nvSpPr>
        <p:spPr>
          <a:xfrm>
            <a:off x="0" y="675975"/>
            <a:ext cx="8446500" cy="2181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b="1"/>
              <a:t>Security Operations Center</a:t>
            </a:r>
            <a:r>
              <a:rPr lang="en" sz="1400"/>
              <a:t> (SOC) and </a:t>
            </a:r>
            <a:r>
              <a:rPr lang="en" sz="1400" b="1"/>
              <a:t>Security Analysts</a:t>
            </a:r>
            <a:r>
              <a:rPr lang="en" sz="1400"/>
              <a:t> (SA) Teams use SIEMs to analyze data in order to detect malicious cyber attacks across devices, systems, applications and network infrastructures. In this context, SIEMs are used for:</a:t>
            </a:r>
            <a:endParaRPr sz="1400"/>
          </a:p>
        </p:txBody>
      </p:sp>
      <p:sp>
        <p:nvSpPr>
          <p:cNvPr id="2145" name="Google Shape;2145;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46" name="Google Shape;2146;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47" name="Google Shape;2147;p112"/>
          <p:cNvSpPr txBox="1">
            <a:spLocks noGrp="1"/>
          </p:cNvSpPr>
          <p:nvPr>
            <p:ph type="body" idx="3"/>
          </p:nvPr>
        </p:nvSpPr>
        <p:spPr>
          <a:xfrm>
            <a:off x="0" y="1505650"/>
            <a:ext cx="9144000" cy="112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t>Threat Hunting:</a:t>
            </a:r>
            <a:endParaRPr sz="1600" b="1"/>
          </a:p>
          <a:p>
            <a:pPr marL="457200" lvl="0" indent="-317500" algn="l" rtl="0">
              <a:lnSpc>
                <a:spcPct val="150000"/>
              </a:lnSpc>
              <a:spcBef>
                <a:spcPts val="800"/>
              </a:spcBef>
              <a:spcAft>
                <a:spcPts val="0"/>
              </a:spcAft>
              <a:buSzPts val="1400"/>
              <a:buChar char="●"/>
            </a:pPr>
            <a:r>
              <a:rPr lang="en"/>
              <a:t>Developing and testing a hypothesis by exploring logs and searching data for security patterns similar to current incidents.</a:t>
            </a:r>
            <a:endParaRPr/>
          </a:p>
          <a:p>
            <a:pPr marL="457200" lvl="0" indent="-317500" algn="l" rtl="0">
              <a:lnSpc>
                <a:spcPct val="150000"/>
              </a:lnSpc>
              <a:spcBef>
                <a:spcPts val="0"/>
              </a:spcBef>
              <a:spcAft>
                <a:spcPts val="0"/>
              </a:spcAft>
              <a:buSzPts val="1400"/>
              <a:buChar char="●"/>
            </a:pPr>
            <a:r>
              <a:rPr lang="en"/>
              <a:t>Searching data for security patterns similar to a current security incident. </a:t>
            </a:r>
            <a:endParaRPr/>
          </a:p>
          <a:p>
            <a:pPr marL="0" lvl="0" indent="0" algn="l" rtl="0">
              <a:spcBef>
                <a:spcPts val="800"/>
              </a:spcBef>
              <a:spcAft>
                <a:spcPts val="800"/>
              </a:spcAft>
              <a:buNone/>
            </a:pPr>
            <a:endParaRPr/>
          </a:p>
        </p:txBody>
      </p:sp>
      <p:pic>
        <p:nvPicPr>
          <p:cNvPr id="2148" name="Google Shape;2148;p112"/>
          <p:cNvPicPr preferRelativeResize="0"/>
          <p:nvPr/>
        </p:nvPicPr>
        <p:blipFill>
          <a:blip r:embed="rId3">
            <a:alphaModFix/>
          </a:blip>
          <a:stretch>
            <a:fillRect/>
          </a:stretch>
        </p:blipFill>
        <p:spPr>
          <a:xfrm>
            <a:off x="5105549" y="3007062"/>
            <a:ext cx="3831251" cy="180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SIEMs Use-Cases</a:t>
            </a:r>
            <a:endParaRPr/>
          </a:p>
        </p:txBody>
      </p:sp>
      <p:sp>
        <p:nvSpPr>
          <p:cNvPr id="2154" name="Google Shape;2154;p113"/>
          <p:cNvSpPr txBox="1">
            <a:spLocks noGrp="1"/>
          </p:cNvSpPr>
          <p:nvPr>
            <p:ph type="subTitle" idx="1"/>
          </p:nvPr>
        </p:nvSpPr>
        <p:spPr>
          <a:xfrm>
            <a:off x="0" y="642350"/>
            <a:ext cx="8446500" cy="2035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b="1">
                <a:solidFill>
                  <a:schemeClr val="dk1"/>
                </a:solidFill>
              </a:rPr>
              <a:t>Security Operations Center</a:t>
            </a:r>
            <a:r>
              <a:rPr lang="en" sz="1400">
                <a:solidFill>
                  <a:schemeClr val="dk1"/>
                </a:solidFill>
              </a:rPr>
              <a:t> (SOC) and </a:t>
            </a:r>
            <a:r>
              <a:rPr lang="en" sz="1400" b="1">
                <a:solidFill>
                  <a:schemeClr val="dk1"/>
                </a:solidFill>
              </a:rPr>
              <a:t>Security Analysts</a:t>
            </a:r>
            <a:r>
              <a:rPr lang="en" sz="1400">
                <a:solidFill>
                  <a:schemeClr val="dk1"/>
                </a:solidFill>
              </a:rPr>
              <a:t> (SA) Teams use SIEMs to analyze data in order to detect malicious cyber attacks across devices, systems, applications and network infrastructures. In this context, SIEMs are used for:</a:t>
            </a:r>
            <a:r>
              <a:rPr lang="en" sz="1400"/>
              <a:t> </a:t>
            </a:r>
            <a:endParaRPr sz="1400"/>
          </a:p>
        </p:txBody>
      </p:sp>
      <p:sp>
        <p:nvSpPr>
          <p:cNvPr id="2155" name="Google Shape;2155;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56" name="Google Shape;2156;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7" name="Google Shape;2157;p113"/>
          <p:cNvSpPr txBox="1">
            <a:spLocks noGrp="1"/>
          </p:cNvSpPr>
          <p:nvPr>
            <p:ph type="body" idx="3"/>
          </p:nvPr>
        </p:nvSpPr>
        <p:spPr>
          <a:xfrm>
            <a:off x="0" y="1505650"/>
            <a:ext cx="9144000" cy="292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t>Internet of Things (IoT) Security</a:t>
            </a:r>
            <a:endParaRPr sz="1600" b="1"/>
          </a:p>
          <a:p>
            <a:pPr marL="457200" lvl="0" indent="-317500" algn="l" rtl="0">
              <a:lnSpc>
                <a:spcPct val="150000"/>
              </a:lnSpc>
              <a:spcBef>
                <a:spcPts val="800"/>
              </a:spcBef>
              <a:spcAft>
                <a:spcPts val="0"/>
              </a:spcAft>
              <a:buSzPts val="1400"/>
              <a:buChar char="●"/>
            </a:pPr>
            <a:r>
              <a:rPr lang="en"/>
              <a:t>Identifying unusual traffic that results in Denial of Service (DoS) attacks. </a:t>
            </a:r>
            <a:endParaRPr/>
          </a:p>
          <a:p>
            <a:pPr marL="457200" lvl="0" indent="-317500" algn="l" rtl="0">
              <a:lnSpc>
                <a:spcPct val="150000"/>
              </a:lnSpc>
              <a:spcBef>
                <a:spcPts val="0"/>
              </a:spcBef>
              <a:spcAft>
                <a:spcPts val="0"/>
              </a:spcAft>
              <a:buSzPts val="1400"/>
              <a:buChar char="●"/>
            </a:pPr>
            <a:r>
              <a:rPr lang="en"/>
              <a:t>Identifying suspicious behavior on devices. </a:t>
            </a:r>
            <a:endParaRPr/>
          </a:p>
          <a:p>
            <a:pPr marL="0" lvl="0" indent="0" algn="l" rtl="0">
              <a:spcBef>
                <a:spcPts val="800"/>
              </a:spcBef>
              <a:spcAft>
                <a:spcPts val="0"/>
              </a:spcAft>
              <a:buNone/>
            </a:pPr>
            <a:r>
              <a:rPr lang="en" sz="1600" b="1"/>
              <a:t>Privileged Access Abuse</a:t>
            </a:r>
            <a:endParaRPr sz="1600" b="1"/>
          </a:p>
          <a:p>
            <a:pPr marL="457200" lvl="0" indent="-317500" algn="l" rtl="0">
              <a:lnSpc>
                <a:spcPct val="150000"/>
              </a:lnSpc>
              <a:spcBef>
                <a:spcPts val="800"/>
              </a:spcBef>
              <a:spcAft>
                <a:spcPts val="0"/>
              </a:spcAft>
              <a:buSzPts val="1400"/>
              <a:buChar char="●"/>
            </a:pPr>
            <a:r>
              <a:rPr lang="en"/>
              <a:t>Monitoring suspicious access to sensitive data. </a:t>
            </a:r>
            <a:endParaRPr/>
          </a:p>
          <a:p>
            <a:pPr marL="457200" lvl="0" indent="-317500" algn="l" rtl="0">
              <a:lnSpc>
                <a:spcPct val="100000"/>
              </a:lnSpc>
              <a:spcBef>
                <a:spcPts val="0"/>
              </a:spcBef>
              <a:spcAft>
                <a:spcPts val="0"/>
              </a:spcAft>
              <a:buSzPts val="1400"/>
              <a:buChar char="●"/>
            </a:pPr>
            <a:r>
              <a:rPr lang="en"/>
              <a:t>Reporting on users that are accessing data outside </a:t>
            </a:r>
            <a:endParaRPr/>
          </a:p>
          <a:p>
            <a:pPr marL="457200" lvl="0" indent="0" algn="l" rtl="0">
              <a:lnSpc>
                <a:spcPct val="100000"/>
              </a:lnSpc>
              <a:spcBef>
                <a:spcPts val="0"/>
              </a:spcBef>
              <a:spcAft>
                <a:spcPts val="0"/>
              </a:spcAft>
              <a:buNone/>
            </a:pPr>
            <a:r>
              <a:rPr lang="en"/>
              <a:t>their regular profile.</a:t>
            </a:r>
            <a:endParaRPr/>
          </a:p>
          <a:p>
            <a:pPr marL="457200" lvl="0" indent="-317500" algn="l" rtl="0">
              <a:lnSpc>
                <a:spcPct val="150000"/>
              </a:lnSpc>
              <a:spcBef>
                <a:spcPts val="800"/>
              </a:spcBef>
              <a:spcAft>
                <a:spcPts val="0"/>
              </a:spcAft>
              <a:buSzPts val="1400"/>
              <a:buChar char="●"/>
            </a:pPr>
            <a:r>
              <a:rPr lang="en"/>
              <a:t>Reporting on activity of terminated user accounts.</a:t>
            </a:r>
            <a:endParaRPr/>
          </a:p>
        </p:txBody>
      </p:sp>
      <p:pic>
        <p:nvPicPr>
          <p:cNvPr id="2158" name="Google Shape;2158;p113"/>
          <p:cNvPicPr preferRelativeResize="0"/>
          <p:nvPr/>
        </p:nvPicPr>
        <p:blipFill>
          <a:blip r:embed="rId3">
            <a:alphaModFix/>
          </a:blip>
          <a:stretch>
            <a:fillRect/>
          </a:stretch>
        </p:blipFill>
        <p:spPr>
          <a:xfrm>
            <a:off x="5072625" y="2986300"/>
            <a:ext cx="3843300" cy="1806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14"/>
          <p:cNvSpPr txBox="1">
            <a:spLocks noGrp="1"/>
          </p:cNvSpPr>
          <p:nvPr>
            <p:ph type="title"/>
          </p:nvPr>
        </p:nvSpPr>
        <p:spPr>
          <a:xfrm>
            <a:off x="2517600" y="1092350"/>
            <a:ext cx="5770200" cy="24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i="1">
                <a:solidFill>
                  <a:schemeClr val="dk1"/>
                </a:solidFill>
              </a:rPr>
              <a:t>SIEMS is not one single application…</a:t>
            </a:r>
            <a:endParaRPr sz="2400" i="1">
              <a:solidFill>
                <a:schemeClr val="dk1"/>
              </a:solidFill>
            </a:endParaRPr>
          </a:p>
          <a:p>
            <a:pPr marL="0" lvl="0" indent="0" algn="l" rtl="0">
              <a:spcBef>
                <a:spcPts val="0"/>
              </a:spcBef>
              <a:spcAft>
                <a:spcPts val="0"/>
              </a:spcAft>
              <a:buClr>
                <a:schemeClr val="dk1"/>
              </a:buClr>
              <a:buSzPts val="1100"/>
              <a:buFont typeface="Arial"/>
              <a:buNone/>
            </a:pPr>
            <a:endParaRPr sz="2400" i="1">
              <a:solidFill>
                <a:schemeClr val="dk1"/>
              </a:solidFill>
            </a:endParaRPr>
          </a:p>
          <a:p>
            <a:pPr marL="0" lvl="0" indent="0" algn="l" rtl="0">
              <a:spcBef>
                <a:spcPts val="0"/>
              </a:spcBef>
              <a:spcAft>
                <a:spcPts val="0"/>
              </a:spcAft>
              <a:buClr>
                <a:schemeClr val="dk1"/>
              </a:buClr>
              <a:buSzPts val="1100"/>
              <a:buFont typeface="Arial"/>
              <a:buNone/>
            </a:pPr>
            <a:r>
              <a:rPr lang="en" sz="2400" i="1">
                <a:solidFill>
                  <a:schemeClr val="dk1"/>
                </a:solidFill>
              </a:rPr>
              <a:t>Like Linux distributions, SIEMS are a class of tools that come in a variety of products and vendors depending on a user’s specific need. </a:t>
            </a:r>
            <a:endParaRPr sz="2400" i="1"/>
          </a:p>
          <a:p>
            <a:pPr marL="0" lvl="0" indent="0" algn="l" rtl="0">
              <a:spcBef>
                <a:spcPts val="0"/>
              </a:spcBef>
              <a:spcAft>
                <a:spcPts val="0"/>
              </a:spcAft>
              <a:buNone/>
            </a:pPr>
            <a:endParaRPr sz="2400" i="1"/>
          </a:p>
          <a:p>
            <a:pPr marL="0" lvl="0" indent="0" algn="l" rtl="0">
              <a:spcBef>
                <a:spcPts val="0"/>
              </a:spcBef>
              <a:spcAft>
                <a:spcPts val="0"/>
              </a:spcAft>
              <a:buNone/>
            </a:pPr>
            <a:endParaRPr sz="2400" i="1"/>
          </a:p>
          <a:p>
            <a:pPr marL="0" lvl="0" indent="0" algn="l" rtl="0">
              <a:spcBef>
                <a:spcPts val="0"/>
              </a:spcBef>
              <a:spcAft>
                <a:spcPts val="0"/>
              </a:spcAft>
              <a:buNone/>
            </a:pPr>
            <a:endParaRPr sz="1800" i="1"/>
          </a:p>
          <a:p>
            <a:pPr marL="0" lvl="0" indent="0" algn="l" rtl="0">
              <a:spcBef>
                <a:spcPts val="0"/>
              </a:spcBef>
              <a:spcAft>
                <a:spcPts val="0"/>
              </a:spcAft>
              <a:buNone/>
            </a:pPr>
            <a:r>
              <a:rPr lang="en" sz="1800" i="1"/>
              <a:t> </a:t>
            </a:r>
            <a:endParaRPr sz="1800" i="1"/>
          </a:p>
          <a:p>
            <a:pPr marL="0" lvl="0" indent="0" algn="l" rtl="0">
              <a:spcBef>
                <a:spcPts val="0"/>
              </a:spcBef>
              <a:spcAft>
                <a:spcPts val="0"/>
              </a:spcAft>
              <a:buNone/>
            </a:pPr>
            <a:endParaRPr sz="2400" i="1"/>
          </a:p>
          <a:p>
            <a:pPr marL="0" lvl="0" indent="0" algn="l" rtl="0">
              <a:spcBef>
                <a:spcPts val="0"/>
              </a:spcBef>
              <a:spcAft>
                <a:spcPts val="0"/>
              </a:spcAft>
              <a:buNone/>
            </a:pPr>
            <a:r>
              <a:rPr lang="en" sz="2400" i="1"/>
              <a:t> </a:t>
            </a:r>
            <a:endParaRPr sz="2400" i="1"/>
          </a:p>
        </p:txBody>
      </p:sp>
      <p:sp>
        <p:nvSpPr>
          <p:cNvPr id="2164" name="Google Shape;2164;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65" name="Google Shape;2165;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1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171" name="Google Shape;2171;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2172" name="Google Shape;2172;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3" name="Google Shape;2173;p11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Student Activity</a:t>
            </a:r>
            <a:r>
              <a:rPr lang="en"/>
              <a:t>: SIEM Vendor Research</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research other SIEM vendor options.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         Although we’ll focus on Splunk, it is important to                    </a:t>
            </a: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         familiarize yourself with a variety of SIEM products  </a:t>
            </a:r>
            <a:endParaRPr sz="1800">
              <a:latin typeface="Roboto Light"/>
              <a:ea typeface="Roboto Light"/>
              <a:cs typeface="Roboto Light"/>
              <a:sym typeface="Roboto Light"/>
            </a:endParaRPr>
          </a:p>
          <a:p>
            <a:pPr marL="0" lvl="0" indent="457200" algn="l" rtl="0">
              <a:spcBef>
                <a:spcPts val="0"/>
              </a:spcBef>
              <a:spcAft>
                <a:spcPts val="0"/>
              </a:spcAft>
              <a:buNone/>
            </a:pPr>
            <a:r>
              <a:rPr lang="en" sz="1800">
                <a:latin typeface="Roboto Light"/>
                <a:ea typeface="Roboto Light"/>
                <a:cs typeface="Roboto Light"/>
                <a:sym typeface="Roboto Light"/>
              </a:rPr>
              <a:t>and vendors. </a:t>
            </a:r>
            <a:endParaRPr sz="1800">
              <a:latin typeface="Roboto Light"/>
              <a:ea typeface="Roboto Light"/>
              <a:cs typeface="Roboto Light"/>
              <a:sym typeface="Roboto Light"/>
            </a:endParaRPr>
          </a:p>
        </p:txBody>
      </p:sp>
      <p:pic>
        <p:nvPicPr>
          <p:cNvPr id="2174" name="Google Shape;2174;p115"/>
          <p:cNvPicPr preferRelativeResize="0"/>
          <p:nvPr/>
        </p:nvPicPr>
        <p:blipFill>
          <a:blip r:embed="rId3">
            <a:alphaModFix/>
          </a:blip>
          <a:stretch>
            <a:fillRect/>
          </a:stretch>
        </p:blipFill>
        <p:spPr>
          <a:xfrm>
            <a:off x="2660950" y="2598850"/>
            <a:ext cx="634500" cy="63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latin typeface="Roboto"/>
                <a:ea typeface="Roboto"/>
                <a:cs typeface="Roboto"/>
                <a:sym typeface="Roboto"/>
              </a:rPr>
              <a:t>SIEM Vendor Research </a:t>
            </a:r>
            <a:endParaRPr>
              <a:latin typeface="Roboto"/>
              <a:ea typeface="Roboto"/>
              <a:cs typeface="Roboto"/>
              <a:sym typeface="Roboto"/>
            </a:endParaRPr>
          </a:p>
        </p:txBody>
      </p:sp>
      <p:sp>
        <p:nvSpPr>
          <p:cNvPr id="2180" name="Google Shape;2180;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Instructions:</a:t>
            </a:r>
            <a:endParaRPr>
              <a:latin typeface="Roboto Medium"/>
              <a:ea typeface="Roboto Medium"/>
              <a:cs typeface="Roboto Medium"/>
              <a:sym typeface="Roboto Medium"/>
            </a:endParaRPr>
          </a:p>
        </p:txBody>
      </p:sp>
      <p:sp>
        <p:nvSpPr>
          <p:cNvPr id="2181" name="Google Shape;2181;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2182" name="Google Shape;2182;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3" name="Google Shape;2183;p116"/>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lnSpc>
                <a:spcPct val="115000"/>
              </a:lnSpc>
              <a:spcBef>
                <a:spcPts val="0"/>
              </a:spcBef>
              <a:spcAft>
                <a:spcPts val="0"/>
              </a:spcAft>
              <a:buSzPts val="1800"/>
              <a:buAutoNum type="arabicPeriod"/>
            </a:pPr>
            <a:r>
              <a:rPr lang="en" sz="1800"/>
              <a:t>Break out into groups of 2-3 students.</a:t>
            </a: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SzPts val="1800"/>
              <a:buAutoNum type="arabicPeriod"/>
            </a:pPr>
            <a:r>
              <a:rPr lang="en" sz="1800"/>
              <a:t>Using Google, research 3-5  SIEM vendors (besides Splunk).</a:t>
            </a:r>
            <a:endParaRPr sz="1800"/>
          </a:p>
          <a:p>
            <a:pPr marL="457200" lvl="0" indent="0" algn="l" rtl="0">
              <a:lnSpc>
                <a:spcPct val="115000"/>
              </a:lnSpc>
              <a:spcBef>
                <a:spcPts val="0"/>
              </a:spcBef>
              <a:spcAft>
                <a:spcPts val="0"/>
              </a:spcAft>
              <a:buNone/>
            </a:pPr>
            <a:endParaRPr sz="1800"/>
          </a:p>
          <a:p>
            <a:pPr marL="457200" lvl="0" indent="-342900" algn="l" rtl="0">
              <a:lnSpc>
                <a:spcPct val="115000"/>
              </a:lnSpc>
              <a:spcBef>
                <a:spcPts val="0"/>
              </a:spcBef>
              <a:spcAft>
                <a:spcPts val="0"/>
              </a:spcAft>
              <a:buSzPts val="1800"/>
              <a:buAutoNum type="arabicPeriod"/>
            </a:pPr>
            <a:r>
              <a:rPr lang="en" sz="1800"/>
              <a:t>List the following information:</a:t>
            </a:r>
            <a:endParaRPr sz="1800"/>
          </a:p>
          <a:p>
            <a:pPr marL="0" lvl="0" indent="0" algn="l" rtl="0">
              <a:lnSpc>
                <a:spcPct val="115000"/>
              </a:lnSpc>
              <a:spcBef>
                <a:spcPts val="0"/>
              </a:spcBef>
              <a:spcAft>
                <a:spcPts val="0"/>
              </a:spcAft>
              <a:buClr>
                <a:schemeClr val="dk1"/>
              </a:buClr>
              <a:buSzPts val="1100"/>
              <a:buFont typeface="Arial"/>
              <a:buNone/>
            </a:pPr>
            <a:endParaRPr sz="18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Company Name</a:t>
            </a:r>
            <a:endParaRPr sz="18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18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Product Name</a:t>
            </a:r>
            <a:endParaRPr sz="18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18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Capabilities (Advantages/Disadvantages)</a:t>
            </a:r>
            <a:endParaRPr sz="1800">
              <a:latin typeface="Roboto Light"/>
              <a:ea typeface="Roboto Light"/>
              <a:cs typeface="Roboto Light"/>
              <a:sym typeface="Roboto Light"/>
            </a:endParaRPr>
          </a:p>
          <a:p>
            <a:pPr marL="0" lvl="0" indent="0" algn="l" rtl="0">
              <a:lnSpc>
                <a:spcPct val="150000"/>
              </a:lnSpc>
              <a:spcBef>
                <a:spcPts val="0"/>
              </a:spcBef>
              <a:spcAft>
                <a:spcPts val="0"/>
              </a:spcAft>
              <a:buClr>
                <a:schemeClr val="dk1"/>
              </a:buClr>
              <a:buSzPts val="1100"/>
              <a:buFont typeface="Arial"/>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marL="0" lvl="0" indent="0" algn="l" rtl="0">
              <a:spcBef>
                <a:spcPts val="0"/>
              </a:spcBef>
              <a:spcAft>
                <a:spcPts val="8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Google Shape;2188;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SIEM Vendor Research Review</a:t>
            </a:r>
            <a:endParaRPr/>
          </a:p>
        </p:txBody>
      </p:sp>
      <p:sp>
        <p:nvSpPr>
          <p:cNvPr id="2189" name="Google Shape;2189;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2190" name="Google Shape;2190;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191" name="Google Shape;2191;p117"/>
          <p:cNvGraphicFramePr/>
          <p:nvPr/>
        </p:nvGraphicFramePr>
        <p:xfrm>
          <a:off x="1488963" y="1337930"/>
          <a:ext cx="7118800" cy="3354450"/>
        </p:xfrm>
        <a:graphic>
          <a:graphicData uri="http://schemas.openxmlformats.org/drawingml/2006/table">
            <a:tbl>
              <a:tblPr>
                <a:noFill/>
                <a:tableStyleId>{DCCBBBF5-23B7-4827-8FE1-828758B66567}</a:tableStyleId>
              </a:tblPr>
              <a:tblGrid>
                <a:gridCol w="889850">
                  <a:extLst>
                    <a:ext uri="{9D8B030D-6E8A-4147-A177-3AD203B41FA5}">
                      <a16:colId xmlns:a16="http://schemas.microsoft.com/office/drawing/2014/main" val="20000"/>
                    </a:ext>
                  </a:extLst>
                </a:gridCol>
                <a:gridCol w="889850">
                  <a:extLst>
                    <a:ext uri="{9D8B030D-6E8A-4147-A177-3AD203B41FA5}">
                      <a16:colId xmlns:a16="http://schemas.microsoft.com/office/drawing/2014/main" val="20001"/>
                    </a:ext>
                  </a:extLst>
                </a:gridCol>
                <a:gridCol w="889850">
                  <a:extLst>
                    <a:ext uri="{9D8B030D-6E8A-4147-A177-3AD203B41FA5}">
                      <a16:colId xmlns:a16="http://schemas.microsoft.com/office/drawing/2014/main" val="20002"/>
                    </a:ext>
                  </a:extLst>
                </a:gridCol>
                <a:gridCol w="889850">
                  <a:extLst>
                    <a:ext uri="{9D8B030D-6E8A-4147-A177-3AD203B41FA5}">
                      <a16:colId xmlns:a16="http://schemas.microsoft.com/office/drawing/2014/main" val="20003"/>
                    </a:ext>
                  </a:extLst>
                </a:gridCol>
                <a:gridCol w="889850">
                  <a:extLst>
                    <a:ext uri="{9D8B030D-6E8A-4147-A177-3AD203B41FA5}">
                      <a16:colId xmlns:a16="http://schemas.microsoft.com/office/drawing/2014/main" val="20004"/>
                    </a:ext>
                  </a:extLst>
                </a:gridCol>
                <a:gridCol w="889850">
                  <a:extLst>
                    <a:ext uri="{9D8B030D-6E8A-4147-A177-3AD203B41FA5}">
                      <a16:colId xmlns:a16="http://schemas.microsoft.com/office/drawing/2014/main" val="20005"/>
                    </a:ext>
                  </a:extLst>
                </a:gridCol>
                <a:gridCol w="889850">
                  <a:extLst>
                    <a:ext uri="{9D8B030D-6E8A-4147-A177-3AD203B41FA5}">
                      <a16:colId xmlns:a16="http://schemas.microsoft.com/office/drawing/2014/main" val="20006"/>
                    </a:ext>
                  </a:extLst>
                </a:gridCol>
                <a:gridCol w="889850">
                  <a:extLst>
                    <a:ext uri="{9D8B030D-6E8A-4147-A177-3AD203B41FA5}">
                      <a16:colId xmlns:a16="http://schemas.microsoft.com/office/drawing/2014/main" val="20007"/>
                    </a:ext>
                  </a:extLst>
                </a:gridCol>
              </a:tblGrid>
              <a:tr h="304950">
                <a:tc>
                  <a:txBody>
                    <a:bodyPr/>
                    <a:lstStyle/>
                    <a:p>
                      <a:pPr marL="0" lvl="0" indent="0" algn="ctr" rtl="0">
                        <a:spcBef>
                          <a:spcPts val="0"/>
                        </a:spcBef>
                        <a:spcAft>
                          <a:spcPts val="0"/>
                        </a:spcAft>
                        <a:buNone/>
                      </a:pPr>
                      <a:r>
                        <a:rPr lang="en" sz="1000">
                          <a:latin typeface="Roboto"/>
                          <a:ea typeface="Roboto"/>
                          <a:cs typeface="Roboto"/>
                          <a:sym typeface="Roboto"/>
                        </a:rPr>
                        <a:t>Threats </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Blocked</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Sources </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Ingested</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Performance</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Value</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Implementation</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Management</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Support</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tc>
                  <a:txBody>
                    <a:bodyPr/>
                    <a:lstStyle/>
                    <a:p>
                      <a:pPr marL="0" lvl="0" indent="0" algn="ctr" rtl="0">
                        <a:spcBef>
                          <a:spcPts val="0"/>
                        </a:spcBef>
                        <a:spcAft>
                          <a:spcPts val="0"/>
                        </a:spcAft>
                        <a:buNone/>
                      </a:pPr>
                      <a:r>
                        <a:rPr lang="en" sz="1000">
                          <a:latin typeface="Roboto"/>
                          <a:ea typeface="Roboto"/>
                          <a:cs typeface="Roboto"/>
                          <a:sym typeface="Roboto"/>
                        </a:rPr>
                        <a:t>Scalability</a:t>
                      </a:r>
                      <a:endParaRPr sz="1000">
                        <a:latin typeface="Roboto"/>
                        <a:ea typeface="Roboto"/>
                        <a:cs typeface="Roboto"/>
                        <a:sym typeface="Roboto"/>
                      </a:endParaRPr>
                    </a:p>
                  </a:txBody>
                  <a:tcPr marL="0" marR="0" marT="0" marB="0"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999999"/>
                    </a:solidFill>
                  </a:tcPr>
                </a:tc>
                <a:extLst>
                  <a:ext uri="{0D108BD9-81ED-4DB2-BD59-A6C34878D82A}">
                    <a16:rowId xmlns:a16="http://schemas.microsoft.com/office/drawing/2014/main" val="10000"/>
                  </a:ext>
                </a:extLst>
              </a:tr>
              <a:tr h="304950">
                <a:tc>
                  <a:txBody>
                    <a:bodyPr/>
                    <a:lstStyle/>
                    <a:p>
                      <a:pPr marL="0" lvl="0" indent="0" algn="ctr" rtl="0">
                        <a:spcBef>
                          <a:spcPts val="0"/>
                        </a:spcBef>
                        <a:spcAft>
                          <a:spcPts val="0"/>
                        </a:spcAft>
                        <a:buNone/>
                      </a:pPr>
                      <a:r>
                        <a:rPr lang="en" sz="1800">
                          <a:solidFill>
                            <a:srgbClr val="073763"/>
                          </a:solidFill>
                          <a:latin typeface="Roboto Medium"/>
                          <a:ea typeface="Roboto Medium"/>
                          <a:cs typeface="Roboto Medium"/>
                          <a:sym typeface="Roboto Medium"/>
                        </a:rPr>
                        <a:t>••••</a:t>
                      </a:r>
                      <a:endParaRPr sz="1800">
                        <a:solidFill>
                          <a:srgbClr val="073763"/>
                        </a:solidFill>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solidFill>
                          <a:srgbClr val="3D85C6"/>
                        </a:solidFill>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solidFill>
                          <a:srgbClr val="9FC5E8"/>
                        </a:solidFill>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8"/>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9"/>
                  </a:ext>
                </a:extLst>
              </a:tr>
              <a:tr h="304950">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L="0" marR="0" marT="0" marB="0">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cxnSp>
        <p:nvCxnSpPr>
          <p:cNvPr id="2192" name="Google Shape;2192;p117"/>
          <p:cNvCxnSpPr/>
          <p:nvPr/>
        </p:nvCxnSpPr>
        <p:spPr>
          <a:xfrm rot="10800000">
            <a:off x="265275" y="194782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3" name="Google Shape;2193;p117"/>
          <p:cNvCxnSpPr/>
          <p:nvPr/>
        </p:nvCxnSpPr>
        <p:spPr>
          <a:xfrm rot="10800000">
            <a:off x="265275" y="225277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4" name="Google Shape;2194;p117"/>
          <p:cNvCxnSpPr/>
          <p:nvPr/>
        </p:nvCxnSpPr>
        <p:spPr>
          <a:xfrm rot="10800000">
            <a:off x="265275" y="255772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5" name="Google Shape;2195;p117"/>
          <p:cNvCxnSpPr/>
          <p:nvPr/>
        </p:nvCxnSpPr>
        <p:spPr>
          <a:xfrm rot="10800000">
            <a:off x="265275" y="286267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6" name="Google Shape;2196;p117"/>
          <p:cNvCxnSpPr/>
          <p:nvPr/>
        </p:nvCxnSpPr>
        <p:spPr>
          <a:xfrm rot="10800000">
            <a:off x="265275" y="316762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7" name="Google Shape;2197;p117"/>
          <p:cNvCxnSpPr/>
          <p:nvPr/>
        </p:nvCxnSpPr>
        <p:spPr>
          <a:xfrm rot="10800000">
            <a:off x="265275" y="347257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8" name="Google Shape;2198;p117"/>
          <p:cNvCxnSpPr/>
          <p:nvPr/>
        </p:nvCxnSpPr>
        <p:spPr>
          <a:xfrm rot="10800000">
            <a:off x="265275" y="377752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199" name="Google Shape;2199;p117"/>
          <p:cNvCxnSpPr/>
          <p:nvPr/>
        </p:nvCxnSpPr>
        <p:spPr>
          <a:xfrm rot="10800000">
            <a:off x="265275" y="408247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200" name="Google Shape;2200;p117"/>
          <p:cNvCxnSpPr/>
          <p:nvPr/>
        </p:nvCxnSpPr>
        <p:spPr>
          <a:xfrm rot="10800000">
            <a:off x="265275" y="4387425"/>
            <a:ext cx="1223700" cy="0"/>
          </a:xfrm>
          <a:prstGeom prst="straightConnector1">
            <a:avLst/>
          </a:prstGeom>
          <a:noFill/>
          <a:ln w="9525" cap="flat" cmpd="sng">
            <a:solidFill>
              <a:schemeClr val="dk2"/>
            </a:solidFill>
            <a:prstDash val="solid"/>
            <a:round/>
            <a:headEnd type="none" w="med" len="med"/>
            <a:tailEnd type="none" w="med" len="med"/>
          </a:ln>
        </p:spPr>
      </p:cxnSp>
      <p:cxnSp>
        <p:nvCxnSpPr>
          <p:cNvPr id="2201" name="Google Shape;2201;p117"/>
          <p:cNvCxnSpPr/>
          <p:nvPr/>
        </p:nvCxnSpPr>
        <p:spPr>
          <a:xfrm rot="10800000">
            <a:off x="265275" y="4692375"/>
            <a:ext cx="1223700" cy="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17"/>
          <p:cNvSpPr txBox="1"/>
          <p:nvPr/>
        </p:nvSpPr>
        <p:spPr>
          <a:xfrm>
            <a:off x="265275" y="1612250"/>
            <a:ext cx="122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splunk </a:t>
            </a:r>
            <a:r>
              <a:rPr lang="en" b="1">
                <a:solidFill>
                  <a:srgbClr val="6AA84F"/>
                </a:solidFill>
                <a:latin typeface="Helvetica Neue"/>
                <a:ea typeface="Helvetica Neue"/>
                <a:cs typeface="Helvetica Neue"/>
                <a:sym typeface="Helvetica Neue"/>
              </a:rPr>
              <a:t>&gt;</a:t>
            </a:r>
            <a:r>
              <a:rPr lang="en">
                <a:latin typeface="Helvetica Neue"/>
                <a:ea typeface="Helvetica Neue"/>
                <a:cs typeface="Helvetica Neue"/>
                <a:sym typeface="Helvetica Neue"/>
              </a:rPr>
              <a:t> </a:t>
            </a:r>
            <a:r>
              <a:rPr lang="en">
                <a:latin typeface="Roboto"/>
                <a:ea typeface="Roboto"/>
                <a:cs typeface="Roboto"/>
                <a:sym typeface="Roboto"/>
              </a:rPr>
              <a:t>ES</a:t>
            </a:r>
            <a:endParaRPr>
              <a:latin typeface="Roboto"/>
              <a:ea typeface="Roboto"/>
              <a:cs typeface="Roboto"/>
              <a:sym typeface="Roboto"/>
            </a:endParaRPr>
          </a:p>
        </p:txBody>
      </p:sp>
      <p:sp>
        <p:nvSpPr>
          <p:cNvPr id="2203" name="Google Shape;2203;p117"/>
          <p:cNvSpPr txBox="1"/>
          <p:nvPr/>
        </p:nvSpPr>
        <p:spPr>
          <a:xfrm>
            <a:off x="265275" y="1917075"/>
            <a:ext cx="122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73763"/>
                </a:solidFill>
                <a:latin typeface="Comfortaa Regular"/>
                <a:ea typeface="Comfortaa Regular"/>
                <a:cs typeface="Comfortaa Regular"/>
                <a:sym typeface="Comfortaa Regular"/>
              </a:rPr>
              <a:t>Log</a:t>
            </a:r>
            <a:r>
              <a:rPr lang="en" sz="1200">
                <a:solidFill>
                  <a:srgbClr val="3D85C6"/>
                </a:solidFill>
                <a:latin typeface="Comfortaa Regular"/>
                <a:ea typeface="Comfortaa Regular"/>
                <a:cs typeface="Comfortaa Regular"/>
                <a:sym typeface="Comfortaa Regular"/>
              </a:rPr>
              <a:t>Rhythm</a:t>
            </a:r>
            <a:endParaRPr sz="1200">
              <a:solidFill>
                <a:srgbClr val="3D85C6"/>
              </a:solidFill>
              <a:latin typeface="Comfortaa Regular"/>
              <a:ea typeface="Comfortaa Regular"/>
              <a:cs typeface="Comfortaa Regular"/>
              <a:sym typeface="Comfortaa Regular"/>
            </a:endParaRPr>
          </a:p>
        </p:txBody>
      </p:sp>
      <p:sp>
        <p:nvSpPr>
          <p:cNvPr id="2204" name="Google Shape;2204;p117"/>
          <p:cNvSpPr txBox="1"/>
          <p:nvPr/>
        </p:nvSpPr>
        <p:spPr>
          <a:xfrm>
            <a:off x="265275" y="2237463"/>
            <a:ext cx="12237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6AA84F"/>
                </a:solidFill>
                <a:latin typeface="Montserrat SemiBold"/>
                <a:ea typeface="Montserrat SemiBold"/>
                <a:cs typeface="Montserrat SemiBold"/>
                <a:sym typeface="Montserrat SemiBold"/>
              </a:rPr>
              <a:t>ALIEN VAULT</a:t>
            </a:r>
            <a:endParaRPr sz="1200">
              <a:solidFill>
                <a:srgbClr val="6AA84F"/>
              </a:solidFill>
              <a:latin typeface="Montserrat SemiBold"/>
              <a:ea typeface="Montserrat SemiBold"/>
              <a:cs typeface="Montserrat SemiBold"/>
              <a:sym typeface="Montserrat SemiBold"/>
            </a:endParaRPr>
          </a:p>
        </p:txBody>
      </p:sp>
      <p:sp>
        <p:nvSpPr>
          <p:cNvPr id="2205" name="Google Shape;2205;p117"/>
          <p:cNvSpPr txBox="1"/>
          <p:nvPr/>
        </p:nvSpPr>
        <p:spPr>
          <a:xfrm>
            <a:off x="341750" y="2604525"/>
            <a:ext cx="4230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3C78D8"/>
                </a:solidFill>
                <a:latin typeface="Montserrat SemiBold"/>
                <a:ea typeface="Montserrat SemiBold"/>
                <a:cs typeface="Montserrat SemiBold"/>
                <a:sym typeface="Montserrat SemiBold"/>
              </a:rPr>
              <a:t>MICRO</a:t>
            </a:r>
            <a:endParaRPr sz="800">
              <a:solidFill>
                <a:srgbClr val="3C78D8"/>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800">
                <a:solidFill>
                  <a:srgbClr val="3C78D8"/>
                </a:solidFill>
                <a:latin typeface="Montserrat SemiBold"/>
                <a:ea typeface="Montserrat SemiBold"/>
                <a:cs typeface="Montserrat SemiBold"/>
                <a:sym typeface="Montserrat SemiBold"/>
              </a:rPr>
              <a:t>FOCUS</a:t>
            </a:r>
            <a:endParaRPr sz="800">
              <a:solidFill>
                <a:srgbClr val="3C78D8"/>
              </a:solidFill>
              <a:latin typeface="Montserrat SemiBold"/>
              <a:ea typeface="Montserrat SemiBold"/>
              <a:cs typeface="Montserrat SemiBold"/>
              <a:sym typeface="Montserrat SemiBold"/>
            </a:endParaRPr>
          </a:p>
        </p:txBody>
      </p:sp>
      <p:sp>
        <p:nvSpPr>
          <p:cNvPr id="2206" name="Google Shape;2206;p117"/>
          <p:cNvSpPr txBox="1"/>
          <p:nvPr/>
        </p:nvSpPr>
        <p:spPr>
          <a:xfrm>
            <a:off x="666350" y="2542350"/>
            <a:ext cx="8991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990000"/>
                </a:solidFill>
                <a:latin typeface="Comfortaa"/>
                <a:ea typeface="Comfortaa"/>
                <a:cs typeface="Comfortaa"/>
                <a:sym typeface="Comfortaa"/>
              </a:rPr>
              <a:t>Arc</a:t>
            </a:r>
            <a:r>
              <a:rPr lang="en" sz="1200">
                <a:latin typeface="Comfortaa"/>
                <a:ea typeface="Comfortaa"/>
                <a:cs typeface="Comfortaa"/>
                <a:sym typeface="Comfortaa"/>
              </a:rPr>
              <a:t>Sight</a:t>
            </a:r>
            <a:endParaRPr sz="1200">
              <a:latin typeface="Comfortaa"/>
              <a:ea typeface="Comfortaa"/>
              <a:cs typeface="Comfortaa"/>
              <a:sym typeface="Comfortaa"/>
            </a:endParaRPr>
          </a:p>
        </p:txBody>
      </p:sp>
      <p:sp>
        <p:nvSpPr>
          <p:cNvPr id="2207" name="Google Shape;2207;p117"/>
          <p:cNvSpPr txBox="1"/>
          <p:nvPr/>
        </p:nvSpPr>
        <p:spPr>
          <a:xfrm>
            <a:off x="341750" y="2901750"/>
            <a:ext cx="4230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800">
                <a:solidFill>
                  <a:srgbClr val="3C78D8"/>
                </a:solidFill>
                <a:latin typeface="Montserrat SemiBold"/>
                <a:ea typeface="Montserrat SemiBold"/>
                <a:cs typeface="Montserrat SemiBold"/>
                <a:sym typeface="Montserrat SemiBold"/>
              </a:rPr>
              <a:t>MICRO</a:t>
            </a:r>
            <a:endParaRPr sz="800">
              <a:solidFill>
                <a:srgbClr val="3C78D8"/>
              </a:solidFill>
              <a:latin typeface="Montserrat SemiBold"/>
              <a:ea typeface="Montserrat SemiBold"/>
              <a:cs typeface="Montserrat SemiBold"/>
              <a:sym typeface="Montserrat SemiBold"/>
            </a:endParaRPr>
          </a:p>
          <a:p>
            <a:pPr marL="0" lvl="0" indent="0" algn="l" rtl="0">
              <a:spcBef>
                <a:spcPts val="0"/>
              </a:spcBef>
              <a:spcAft>
                <a:spcPts val="0"/>
              </a:spcAft>
              <a:buNone/>
            </a:pPr>
            <a:r>
              <a:rPr lang="en" sz="800">
                <a:solidFill>
                  <a:srgbClr val="3C78D8"/>
                </a:solidFill>
                <a:latin typeface="Montserrat SemiBold"/>
                <a:ea typeface="Montserrat SemiBold"/>
                <a:cs typeface="Montserrat SemiBold"/>
                <a:sym typeface="Montserrat SemiBold"/>
              </a:rPr>
              <a:t>FOCUS</a:t>
            </a:r>
            <a:endParaRPr sz="800">
              <a:solidFill>
                <a:srgbClr val="3C78D8"/>
              </a:solidFill>
              <a:latin typeface="Montserrat SemiBold"/>
              <a:ea typeface="Montserrat SemiBold"/>
              <a:cs typeface="Montserrat SemiBold"/>
              <a:sym typeface="Montserrat SemiBold"/>
            </a:endParaRPr>
          </a:p>
        </p:txBody>
      </p:sp>
      <p:sp>
        <p:nvSpPr>
          <p:cNvPr id="2208" name="Google Shape;2208;p117"/>
          <p:cNvSpPr txBox="1"/>
          <p:nvPr/>
        </p:nvSpPr>
        <p:spPr>
          <a:xfrm>
            <a:off x="666350" y="2847300"/>
            <a:ext cx="8991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B5394"/>
                </a:solidFill>
                <a:latin typeface="Comfortaa Regular"/>
                <a:ea typeface="Comfortaa Regular"/>
                <a:cs typeface="Comfortaa Regular"/>
                <a:sym typeface="Comfortaa Regular"/>
              </a:rPr>
              <a:t>Sentinel</a:t>
            </a:r>
            <a:endParaRPr sz="1200">
              <a:solidFill>
                <a:srgbClr val="0B5394"/>
              </a:solidFill>
              <a:latin typeface="Comfortaa Regular"/>
              <a:ea typeface="Comfortaa Regular"/>
              <a:cs typeface="Comfortaa Regular"/>
              <a:sym typeface="Comfortaa Regular"/>
            </a:endParaRPr>
          </a:p>
        </p:txBody>
      </p:sp>
      <p:sp>
        <p:nvSpPr>
          <p:cNvPr id="2209" name="Google Shape;2209;p117"/>
          <p:cNvSpPr txBox="1"/>
          <p:nvPr/>
        </p:nvSpPr>
        <p:spPr>
          <a:xfrm>
            <a:off x="341750" y="3159938"/>
            <a:ext cx="1223700" cy="33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b="1">
                <a:solidFill>
                  <a:srgbClr val="990000"/>
                </a:solidFill>
                <a:latin typeface="Helvetica Neue"/>
                <a:ea typeface="Helvetica Neue"/>
                <a:cs typeface="Helvetica Neue"/>
                <a:sym typeface="Helvetica Neue"/>
              </a:rPr>
              <a:t>McAfee </a:t>
            </a:r>
            <a:r>
              <a:rPr lang="en">
                <a:latin typeface="Oswald"/>
                <a:ea typeface="Oswald"/>
                <a:cs typeface="Oswald"/>
                <a:sym typeface="Oswald"/>
              </a:rPr>
              <a:t>ESM</a:t>
            </a:r>
            <a:endParaRPr>
              <a:latin typeface="Oswald"/>
              <a:ea typeface="Oswald"/>
              <a:cs typeface="Oswald"/>
              <a:sym typeface="Oswald"/>
            </a:endParaRPr>
          </a:p>
        </p:txBody>
      </p:sp>
      <p:sp>
        <p:nvSpPr>
          <p:cNvPr id="2210" name="Google Shape;2210;p117"/>
          <p:cNvSpPr txBox="1"/>
          <p:nvPr/>
        </p:nvSpPr>
        <p:spPr>
          <a:xfrm>
            <a:off x="341750" y="3464888"/>
            <a:ext cx="1223700" cy="33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0B5394"/>
                </a:solidFill>
                <a:latin typeface="Nunito"/>
                <a:ea typeface="Nunito"/>
                <a:cs typeface="Nunito"/>
                <a:sym typeface="Nunito"/>
              </a:rPr>
              <a:t>Trustwave</a:t>
            </a:r>
            <a:r>
              <a:rPr lang="en" sz="1200" b="1">
                <a:solidFill>
                  <a:srgbClr val="990000"/>
                </a:solidFill>
                <a:latin typeface="Helvetica Neue"/>
                <a:ea typeface="Helvetica Neue"/>
                <a:cs typeface="Helvetica Neue"/>
                <a:sym typeface="Helvetica Neue"/>
              </a:rPr>
              <a:t> </a:t>
            </a:r>
            <a:r>
              <a:rPr lang="en" sz="1200">
                <a:latin typeface="Oswald"/>
                <a:ea typeface="Oswald"/>
                <a:cs typeface="Oswald"/>
                <a:sym typeface="Oswald"/>
              </a:rPr>
              <a:t>SIEM</a:t>
            </a:r>
            <a:endParaRPr sz="1200">
              <a:latin typeface="Oswald"/>
              <a:ea typeface="Oswald"/>
              <a:cs typeface="Oswald"/>
              <a:sym typeface="Oswald"/>
            </a:endParaRPr>
          </a:p>
        </p:txBody>
      </p:sp>
      <p:sp>
        <p:nvSpPr>
          <p:cNvPr id="2211" name="Google Shape;2211;p117"/>
          <p:cNvSpPr txBox="1"/>
          <p:nvPr/>
        </p:nvSpPr>
        <p:spPr>
          <a:xfrm>
            <a:off x="341750" y="3762150"/>
            <a:ext cx="1223700" cy="33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rgbClr val="0B5394"/>
                </a:solidFill>
                <a:latin typeface="Spectral ExtraBold"/>
                <a:ea typeface="Spectral ExtraBold"/>
                <a:cs typeface="Spectral ExtraBold"/>
                <a:sym typeface="Spectral ExtraBold"/>
              </a:rPr>
              <a:t>IBM</a:t>
            </a:r>
            <a:r>
              <a:rPr lang="en" b="1">
                <a:solidFill>
                  <a:srgbClr val="990000"/>
                </a:solidFill>
                <a:latin typeface="Helvetica Neue"/>
                <a:ea typeface="Helvetica Neue"/>
                <a:cs typeface="Helvetica Neue"/>
                <a:sym typeface="Helvetica Neue"/>
              </a:rPr>
              <a:t> </a:t>
            </a:r>
            <a:r>
              <a:rPr lang="en" b="1">
                <a:solidFill>
                  <a:srgbClr val="AFCA54"/>
                </a:solidFill>
                <a:latin typeface="Nunito"/>
                <a:ea typeface="Nunito"/>
                <a:cs typeface="Nunito"/>
                <a:sym typeface="Nunito"/>
              </a:rPr>
              <a:t>Q</a:t>
            </a:r>
            <a:r>
              <a:rPr lang="en" sz="1200">
                <a:solidFill>
                  <a:srgbClr val="7F6000"/>
                </a:solidFill>
                <a:latin typeface="Nunito SemiBold"/>
                <a:ea typeface="Nunito SemiBold"/>
                <a:cs typeface="Nunito SemiBold"/>
                <a:sym typeface="Nunito SemiBold"/>
              </a:rPr>
              <a:t>Radar</a:t>
            </a:r>
            <a:endParaRPr sz="1200">
              <a:solidFill>
                <a:srgbClr val="7F6000"/>
              </a:solidFill>
              <a:latin typeface="Nunito SemiBold"/>
              <a:ea typeface="Nunito SemiBold"/>
              <a:cs typeface="Nunito SemiBold"/>
              <a:sym typeface="Nunito SemiBold"/>
            </a:endParaRPr>
          </a:p>
        </p:txBody>
      </p:sp>
      <p:sp>
        <p:nvSpPr>
          <p:cNvPr id="2212" name="Google Shape;2212;p117"/>
          <p:cNvSpPr txBox="1"/>
          <p:nvPr/>
        </p:nvSpPr>
        <p:spPr>
          <a:xfrm>
            <a:off x="341750" y="4067100"/>
            <a:ext cx="1223700" cy="33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rgbClr val="CC0000"/>
                </a:solidFill>
                <a:latin typeface="Comfortaa Regular"/>
                <a:ea typeface="Comfortaa Regular"/>
                <a:cs typeface="Comfortaa Regular"/>
                <a:sym typeface="Comfortaa Regular"/>
              </a:rPr>
              <a:t>RSA </a:t>
            </a:r>
            <a:r>
              <a:rPr lang="en">
                <a:solidFill>
                  <a:schemeClr val="dk1"/>
                </a:solidFill>
                <a:latin typeface="Oswald"/>
                <a:ea typeface="Oswald"/>
                <a:cs typeface="Oswald"/>
                <a:sym typeface="Oswald"/>
              </a:rPr>
              <a:t>NetWitness</a:t>
            </a:r>
            <a:endParaRPr>
              <a:solidFill>
                <a:srgbClr val="CC0000"/>
              </a:solidFill>
              <a:latin typeface="Comfortaa Regular"/>
              <a:ea typeface="Comfortaa Regular"/>
              <a:cs typeface="Comfortaa Regular"/>
              <a:sym typeface="Comfortaa Regular"/>
            </a:endParaRPr>
          </a:p>
        </p:txBody>
      </p:sp>
      <p:sp>
        <p:nvSpPr>
          <p:cNvPr id="2213" name="Google Shape;2213;p117"/>
          <p:cNvSpPr txBox="1"/>
          <p:nvPr/>
        </p:nvSpPr>
        <p:spPr>
          <a:xfrm>
            <a:off x="341750" y="4364350"/>
            <a:ext cx="1223700" cy="33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solidFill>
                  <a:srgbClr val="666666"/>
                </a:solidFill>
                <a:latin typeface="Comfortaa Regular"/>
                <a:ea typeface="Comfortaa Regular"/>
                <a:cs typeface="Comfortaa Regular"/>
                <a:sym typeface="Comfortaa Regular"/>
              </a:rPr>
              <a:t>solarwind </a:t>
            </a:r>
            <a:r>
              <a:rPr lang="en" sz="1200">
                <a:solidFill>
                  <a:schemeClr val="dk1"/>
                </a:solidFill>
                <a:latin typeface="Oswald"/>
                <a:ea typeface="Oswald"/>
                <a:cs typeface="Oswald"/>
                <a:sym typeface="Oswald"/>
              </a:rPr>
              <a:t>LEM</a:t>
            </a:r>
            <a:endParaRPr sz="1200">
              <a:solidFill>
                <a:srgbClr val="666666"/>
              </a:solidFill>
              <a:latin typeface="Comfortaa Regular"/>
              <a:ea typeface="Comfortaa Regular"/>
              <a:cs typeface="Comfortaa Regular"/>
              <a:sym typeface="Comfortaa Regular"/>
            </a:endParaRPr>
          </a:p>
        </p:txBody>
      </p:sp>
      <p:sp>
        <p:nvSpPr>
          <p:cNvPr id="2214" name="Google Shape;2214;p117"/>
          <p:cNvSpPr txBox="1"/>
          <p:nvPr/>
        </p:nvSpPr>
        <p:spPr>
          <a:xfrm>
            <a:off x="1489025" y="699925"/>
            <a:ext cx="7118700" cy="6381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800">
                <a:solidFill>
                  <a:srgbClr val="073763"/>
                </a:solidFill>
                <a:latin typeface="Montserrat Medium"/>
                <a:ea typeface="Montserrat Medium"/>
                <a:cs typeface="Montserrat Medium"/>
                <a:sym typeface="Montserrat Medium"/>
              </a:rPr>
              <a:t>Top SIEM Vendors</a:t>
            </a:r>
            <a:endParaRPr sz="1800">
              <a:solidFill>
                <a:srgbClr val="073763"/>
              </a:solidFill>
              <a:latin typeface="Montserrat Medium"/>
              <a:ea typeface="Montserrat Medium"/>
              <a:cs typeface="Montserrat Medium"/>
              <a:sym typeface="Montserrat Medium"/>
            </a:endParaRPr>
          </a:p>
          <a:p>
            <a:pPr marL="0" lvl="0" indent="0" algn="ctr" rtl="0">
              <a:spcBef>
                <a:spcPts val="0"/>
              </a:spcBef>
              <a:spcAft>
                <a:spcPts val="0"/>
              </a:spcAft>
              <a:buClr>
                <a:schemeClr val="dk1"/>
              </a:buClr>
              <a:buSzPts val="1100"/>
              <a:buFont typeface="Arial"/>
              <a:buNone/>
            </a:pPr>
            <a:r>
              <a:rPr lang="en">
                <a:solidFill>
                  <a:srgbClr val="073763"/>
                </a:solidFill>
                <a:latin typeface="Roboto Mono"/>
                <a:ea typeface="Roboto Mono"/>
                <a:cs typeface="Roboto Mono"/>
                <a:sym typeface="Roboto Mono"/>
              </a:rPr>
              <a:t>••••</a:t>
            </a:r>
            <a:r>
              <a:rPr lang="en">
                <a:solidFill>
                  <a:srgbClr val="073763"/>
                </a:solidFill>
                <a:latin typeface="Roboto Medium"/>
                <a:ea typeface="Roboto Medium"/>
                <a:cs typeface="Roboto Medium"/>
                <a:sym typeface="Roboto Medium"/>
              </a:rPr>
              <a:t> </a:t>
            </a:r>
            <a:r>
              <a:rPr lang="en">
                <a:latin typeface="Montserrat Medium"/>
                <a:ea typeface="Montserrat Medium"/>
                <a:cs typeface="Montserrat Medium"/>
                <a:sym typeface="Montserrat Medium"/>
              </a:rPr>
              <a:t>Best	</a:t>
            </a:r>
            <a:r>
              <a:rPr lang="en">
                <a:latin typeface="Roboto Mono"/>
                <a:ea typeface="Roboto Mono"/>
                <a:cs typeface="Roboto Mono"/>
                <a:sym typeface="Roboto Mono"/>
              </a:rPr>
              <a:t> </a:t>
            </a:r>
            <a:r>
              <a:rPr lang="en">
                <a:solidFill>
                  <a:srgbClr val="3D85C6"/>
                </a:solidFill>
                <a:latin typeface="Roboto Mono"/>
                <a:ea typeface="Roboto Mono"/>
                <a:cs typeface="Roboto Mono"/>
                <a:sym typeface="Roboto Mono"/>
              </a:rPr>
              <a:t>••• </a:t>
            </a:r>
            <a:r>
              <a:rPr lang="en">
                <a:latin typeface="Montserrat Medium"/>
                <a:ea typeface="Montserrat Medium"/>
                <a:cs typeface="Montserrat Medium"/>
                <a:sym typeface="Montserrat Medium"/>
              </a:rPr>
              <a:t>Very Good 	</a:t>
            </a:r>
            <a:r>
              <a:rPr lang="en">
                <a:solidFill>
                  <a:srgbClr val="9FC5E8"/>
                </a:solidFill>
                <a:latin typeface="Roboto Mono"/>
                <a:ea typeface="Roboto Mono"/>
                <a:cs typeface="Roboto Mono"/>
                <a:sym typeface="Roboto Mono"/>
              </a:rPr>
              <a:t>••</a:t>
            </a:r>
            <a:r>
              <a:rPr lang="en">
                <a:solidFill>
                  <a:srgbClr val="9FC5E8"/>
                </a:solidFill>
                <a:latin typeface="Roboto Medium"/>
                <a:ea typeface="Roboto Medium"/>
                <a:cs typeface="Roboto Medium"/>
                <a:sym typeface="Roboto Medium"/>
              </a:rPr>
              <a:t> </a:t>
            </a:r>
            <a:r>
              <a:rPr lang="en">
                <a:solidFill>
                  <a:schemeClr val="dk1"/>
                </a:solidFill>
                <a:latin typeface="Montserrat Medium"/>
                <a:ea typeface="Montserrat Medium"/>
                <a:cs typeface="Montserrat Medium"/>
                <a:sym typeface="Montserrat Medium"/>
              </a:rPr>
              <a:t>Good	 </a:t>
            </a:r>
            <a:r>
              <a:rPr lang="en">
                <a:solidFill>
                  <a:srgbClr val="9FC5E8"/>
                </a:solidFill>
                <a:latin typeface="Roboto Mono"/>
                <a:ea typeface="Roboto Mono"/>
                <a:cs typeface="Roboto Mono"/>
                <a:sym typeface="Roboto Mono"/>
              </a:rPr>
              <a:t>•</a:t>
            </a:r>
            <a:r>
              <a:rPr lang="en">
                <a:solidFill>
                  <a:srgbClr val="9FC5E8"/>
                </a:solidFill>
                <a:latin typeface="Roboto Medium"/>
                <a:ea typeface="Roboto Medium"/>
                <a:cs typeface="Roboto Medium"/>
                <a:sym typeface="Roboto Medium"/>
              </a:rPr>
              <a:t> </a:t>
            </a:r>
            <a:r>
              <a:rPr lang="en">
                <a:solidFill>
                  <a:schemeClr val="dk1"/>
                </a:solidFill>
                <a:latin typeface="Montserrat Medium"/>
                <a:ea typeface="Montserrat Medium"/>
                <a:cs typeface="Montserrat Medium"/>
                <a:sym typeface="Montserrat Medium"/>
              </a:rPr>
              <a:t>Fair</a:t>
            </a:r>
            <a:endParaRPr>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118"/>
          <p:cNvSpPr/>
          <p:nvPr/>
        </p:nvSpPr>
        <p:spPr>
          <a:xfrm>
            <a:off x="2265800" y="4523559"/>
            <a:ext cx="1770950" cy="432625"/>
          </a:xfrm>
          <a:prstGeom prst="flowChartMagneticDisk">
            <a:avLst/>
          </a:prstGeom>
          <a:solidFill>
            <a:srgbClr val="3C78D8"/>
          </a:solidFill>
          <a:ln w="9525" cap="flat" cmpd="sng">
            <a:solidFill>
              <a:srgbClr val="000000"/>
            </a:solidFill>
            <a:prstDash val="solid"/>
            <a:round/>
            <a:headEnd type="none" w="sm" len="sm"/>
            <a:tailEnd type="none" w="sm" len="sm"/>
          </a:ln>
        </p:spPr>
        <p:txBody>
          <a:bodyPr spcFirstLastPara="1" wrap="square" lIns="91425" tIns="91425" rIns="91425" bIns="0" anchor="ctr" anchorCtr="0">
            <a:noAutofit/>
          </a:bodyPr>
          <a:lstStyle/>
          <a:p>
            <a:pPr marL="0" lvl="0" indent="0" algn="ctr" rtl="0">
              <a:spcBef>
                <a:spcPts val="0"/>
              </a:spcBef>
              <a:spcAft>
                <a:spcPts val="0"/>
              </a:spcAft>
              <a:buNone/>
            </a:pPr>
            <a:endParaRPr sz="1200">
              <a:solidFill>
                <a:srgbClr val="FFFFFF"/>
              </a:solidFill>
              <a:latin typeface="Roboto Light"/>
              <a:ea typeface="Roboto Light"/>
              <a:cs typeface="Roboto Light"/>
              <a:sym typeface="Roboto Light"/>
            </a:endParaRPr>
          </a:p>
        </p:txBody>
      </p:sp>
      <p:sp>
        <p:nvSpPr>
          <p:cNvPr id="2220" name="Google Shape;2220;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Logs, Events, Analysis and Response</a:t>
            </a:r>
            <a:endParaRPr/>
          </a:p>
        </p:txBody>
      </p:sp>
      <p:sp>
        <p:nvSpPr>
          <p:cNvPr id="2221" name="Google Shape;2221;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Understanding how log data is processed and analyzed as events </a:t>
            </a:r>
            <a:endParaRPr/>
          </a:p>
        </p:txBody>
      </p:sp>
      <p:sp>
        <p:nvSpPr>
          <p:cNvPr id="2222" name="Google Shape;222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23" name="Google Shape;2223;p118"/>
          <p:cNvSpPr/>
          <p:nvPr/>
        </p:nvSpPr>
        <p:spPr>
          <a:xfrm>
            <a:off x="206225" y="2666984"/>
            <a:ext cx="1149900" cy="891300"/>
          </a:xfrm>
          <a:prstGeom prst="bevel">
            <a:avLst>
              <a:gd name="adj" fmla="val 15955"/>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SIEMS</a:t>
            </a:r>
            <a:endParaRPr>
              <a:solidFill>
                <a:srgbClr val="FFFFFF"/>
              </a:solidFill>
            </a:endParaRPr>
          </a:p>
        </p:txBody>
      </p:sp>
      <p:sp>
        <p:nvSpPr>
          <p:cNvPr id="2224" name="Google Shape;2224;p118"/>
          <p:cNvSpPr/>
          <p:nvPr/>
        </p:nvSpPr>
        <p:spPr>
          <a:xfrm>
            <a:off x="1407794" y="2756889"/>
            <a:ext cx="1149900" cy="733500"/>
          </a:xfrm>
          <a:prstGeom prst="rightArrow">
            <a:avLst>
              <a:gd name="adj1" fmla="val 50000"/>
              <a:gd name="adj2" fmla="val 50000"/>
            </a:avLst>
          </a:prstGeom>
          <a:solidFill>
            <a:srgbClr val="0737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Raw Log Data</a:t>
            </a:r>
            <a:endParaRPr sz="1200">
              <a:solidFill>
                <a:srgbClr val="FFFFFF"/>
              </a:solidFill>
              <a:latin typeface="Roboto Light"/>
              <a:ea typeface="Roboto Light"/>
              <a:cs typeface="Roboto Light"/>
              <a:sym typeface="Roboto Light"/>
            </a:endParaRPr>
          </a:p>
        </p:txBody>
      </p:sp>
      <p:sp>
        <p:nvSpPr>
          <p:cNvPr id="2225" name="Google Shape;2225;p118"/>
          <p:cNvSpPr/>
          <p:nvPr/>
        </p:nvSpPr>
        <p:spPr>
          <a:xfrm>
            <a:off x="2609387" y="2851325"/>
            <a:ext cx="1260600" cy="522600"/>
          </a:xfrm>
          <a:prstGeom prst="rect">
            <a:avLst/>
          </a:prstGeom>
          <a:solidFill>
            <a:srgbClr val="7F6000"/>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Normalize Log Data</a:t>
            </a:r>
            <a:endParaRPr sz="1200">
              <a:solidFill>
                <a:srgbClr val="FFFFFF"/>
              </a:solidFill>
              <a:latin typeface="Roboto Light"/>
              <a:ea typeface="Roboto Light"/>
              <a:cs typeface="Roboto Light"/>
              <a:sym typeface="Roboto Light"/>
            </a:endParaRPr>
          </a:p>
        </p:txBody>
      </p:sp>
      <p:sp>
        <p:nvSpPr>
          <p:cNvPr id="2226" name="Google Shape;2226;p118"/>
          <p:cNvSpPr/>
          <p:nvPr/>
        </p:nvSpPr>
        <p:spPr>
          <a:xfrm>
            <a:off x="3921666" y="2756889"/>
            <a:ext cx="1149900" cy="733500"/>
          </a:xfrm>
          <a:prstGeom prst="rightArrow">
            <a:avLst>
              <a:gd name="adj1" fmla="val 50000"/>
              <a:gd name="adj2" fmla="val 50000"/>
            </a:avLst>
          </a:prstGeom>
          <a:solidFill>
            <a:srgbClr val="BF9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Events</a:t>
            </a:r>
            <a:endParaRPr sz="1200">
              <a:solidFill>
                <a:srgbClr val="FFFFFF"/>
              </a:solidFill>
              <a:latin typeface="Roboto Light"/>
              <a:ea typeface="Roboto Light"/>
              <a:cs typeface="Roboto Light"/>
              <a:sym typeface="Roboto Light"/>
            </a:endParaRPr>
          </a:p>
        </p:txBody>
      </p:sp>
      <p:sp>
        <p:nvSpPr>
          <p:cNvPr id="2227" name="Google Shape;2227;p118"/>
          <p:cNvSpPr/>
          <p:nvPr/>
        </p:nvSpPr>
        <p:spPr>
          <a:xfrm>
            <a:off x="5114400" y="2629550"/>
            <a:ext cx="1226100" cy="490500"/>
          </a:xfrm>
          <a:prstGeom prst="rect">
            <a:avLst/>
          </a:prstGeom>
          <a:solidFill>
            <a:srgbClr val="134F5C"/>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Rule-based Correlation</a:t>
            </a:r>
            <a:endParaRPr sz="1200">
              <a:solidFill>
                <a:srgbClr val="FFFFFF"/>
              </a:solidFill>
              <a:latin typeface="Roboto Light"/>
              <a:ea typeface="Roboto Light"/>
              <a:cs typeface="Roboto Light"/>
              <a:sym typeface="Roboto Light"/>
            </a:endParaRPr>
          </a:p>
        </p:txBody>
      </p:sp>
      <p:sp>
        <p:nvSpPr>
          <p:cNvPr id="2228" name="Google Shape;2228;p118"/>
          <p:cNvSpPr/>
          <p:nvPr/>
        </p:nvSpPr>
        <p:spPr>
          <a:xfrm>
            <a:off x="5114400" y="3105193"/>
            <a:ext cx="1226100" cy="490500"/>
          </a:xfrm>
          <a:prstGeom prst="rect">
            <a:avLst/>
          </a:prstGeom>
          <a:solidFill>
            <a:srgbClr val="0C343D"/>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Statistical Correlation</a:t>
            </a:r>
            <a:endParaRPr sz="1200">
              <a:solidFill>
                <a:srgbClr val="FFFFFF"/>
              </a:solidFill>
              <a:latin typeface="Roboto Light"/>
              <a:ea typeface="Roboto Light"/>
              <a:cs typeface="Roboto Light"/>
              <a:sym typeface="Roboto Light"/>
            </a:endParaRPr>
          </a:p>
        </p:txBody>
      </p:sp>
      <p:sp>
        <p:nvSpPr>
          <p:cNvPr id="2229" name="Google Shape;2229;p118"/>
          <p:cNvSpPr/>
          <p:nvPr/>
        </p:nvSpPr>
        <p:spPr>
          <a:xfrm>
            <a:off x="6383324" y="2745875"/>
            <a:ext cx="1081500" cy="733500"/>
          </a:xfrm>
          <a:prstGeom prst="rightArrow">
            <a:avLst>
              <a:gd name="adj1" fmla="val 50000"/>
              <a:gd name="adj2" fmla="val 50000"/>
            </a:avLst>
          </a:prstGeom>
          <a:solidFill>
            <a:srgbClr val="99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Actions</a:t>
            </a:r>
            <a:endParaRPr sz="1200">
              <a:solidFill>
                <a:srgbClr val="FFFFFF"/>
              </a:solidFill>
              <a:latin typeface="Roboto Light"/>
              <a:ea typeface="Roboto Light"/>
              <a:cs typeface="Roboto Light"/>
              <a:sym typeface="Roboto Light"/>
            </a:endParaRPr>
          </a:p>
        </p:txBody>
      </p:sp>
      <p:sp>
        <p:nvSpPr>
          <p:cNvPr id="2230" name="Google Shape;2230;p118"/>
          <p:cNvSpPr/>
          <p:nvPr/>
        </p:nvSpPr>
        <p:spPr>
          <a:xfrm>
            <a:off x="7507650" y="2666984"/>
            <a:ext cx="1149900" cy="891300"/>
          </a:xfrm>
          <a:prstGeom prst="bevel">
            <a:avLst>
              <a:gd name="adj" fmla="val 9003"/>
            </a:avLst>
          </a:prstGeom>
          <a:solidFill>
            <a:srgbClr val="CC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Emails Alerts</a:t>
            </a:r>
            <a:endParaRPr sz="1200">
              <a:solidFill>
                <a:srgbClr val="FFFFFF"/>
              </a:solidFill>
              <a:latin typeface="Roboto Light"/>
              <a:ea typeface="Roboto Light"/>
              <a:cs typeface="Roboto Light"/>
              <a:sym typeface="Roboto Light"/>
            </a:endParaRPr>
          </a:p>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Reports Dashboards</a:t>
            </a:r>
            <a:endParaRPr sz="1200">
              <a:solidFill>
                <a:srgbClr val="FFFFFF"/>
              </a:solidFill>
              <a:latin typeface="Roboto Light"/>
              <a:ea typeface="Roboto Light"/>
              <a:cs typeface="Roboto Light"/>
              <a:sym typeface="Roboto Light"/>
            </a:endParaRPr>
          </a:p>
        </p:txBody>
      </p:sp>
      <p:sp>
        <p:nvSpPr>
          <p:cNvPr id="2231" name="Google Shape;2231;p118"/>
          <p:cNvSpPr/>
          <p:nvPr/>
        </p:nvSpPr>
        <p:spPr>
          <a:xfrm>
            <a:off x="1207150" y="1943650"/>
            <a:ext cx="1260600" cy="364800"/>
          </a:xfrm>
          <a:prstGeom prst="flowChartMagneticDisk">
            <a:avLst/>
          </a:prstGeom>
          <a:solidFill>
            <a:srgbClr val="351C75"/>
          </a:solidFill>
          <a:ln w="9525" cap="flat" cmpd="sng">
            <a:solidFill>
              <a:srgbClr val="000000"/>
            </a:solidFill>
            <a:prstDash val="solid"/>
            <a:round/>
            <a:headEnd type="none" w="sm" len="sm"/>
            <a:tailEnd type="none" w="sm" len="sm"/>
          </a:ln>
        </p:spPr>
        <p:txBody>
          <a:bodyPr spcFirstLastPara="1" wrap="square" lIns="91425" tIns="91425" rIns="91425" bIns="0"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System Logs</a:t>
            </a:r>
            <a:endParaRPr sz="1200">
              <a:solidFill>
                <a:srgbClr val="FFFFFF"/>
              </a:solidFill>
              <a:latin typeface="Roboto Light"/>
              <a:ea typeface="Roboto Light"/>
              <a:cs typeface="Roboto Light"/>
              <a:sym typeface="Roboto Light"/>
            </a:endParaRPr>
          </a:p>
        </p:txBody>
      </p:sp>
      <p:sp>
        <p:nvSpPr>
          <p:cNvPr id="2232" name="Google Shape;2232;p118"/>
          <p:cNvSpPr/>
          <p:nvPr/>
        </p:nvSpPr>
        <p:spPr>
          <a:xfrm>
            <a:off x="1207150" y="1704775"/>
            <a:ext cx="1260600" cy="364800"/>
          </a:xfrm>
          <a:prstGeom prst="flowChartMagneticDisk">
            <a:avLst/>
          </a:prstGeom>
          <a:solidFill>
            <a:srgbClr val="674EA7"/>
          </a:solidFill>
          <a:ln w="9525" cap="flat" cmpd="sng">
            <a:solidFill>
              <a:srgbClr val="000000"/>
            </a:solidFill>
            <a:prstDash val="solid"/>
            <a:round/>
            <a:headEnd type="none" w="sm" len="sm"/>
            <a:tailEnd type="none" w="sm" len="sm"/>
          </a:ln>
        </p:spPr>
        <p:txBody>
          <a:bodyPr spcFirstLastPara="1" wrap="square" lIns="91425" tIns="91425" rIns="91425" bIns="0"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Server Logs</a:t>
            </a:r>
            <a:endParaRPr sz="1200">
              <a:solidFill>
                <a:srgbClr val="FFFFFF"/>
              </a:solidFill>
              <a:latin typeface="Roboto Light"/>
              <a:ea typeface="Roboto Light"/>
              <a:cs typeface="Roboto Light"/>
              <a:sym typeface="Roboto Light"/>
            </a:endParaRPr>
          </a:p>
        </p:txBody>
      </p:sp>
      <p:sp>
        <p:nvSpPr>
          <p:cNvPr id="2233" name="Google Shape;2233;p118"/>
          <p:cNvSpPr/>
          <p:nvPr/>
        </p:nvSpPr>
        <p:spPr>
          <a:xfrm rot="5400000">
            <a:off x="1725975" y="2355188"/>
            <a:ext cx="222900" cy="226800"/>
          </a:xfrm>
          <a:prstGeom prst="chevron">
            <a:avLst>
              <a:gd name="adj" fmla="val 5000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8"/>
          <p:cNvSpPr/>
          <p:nvPr/>
        </p:nvSpPr>
        <p:spPr>
          <a:xfrm rot="5400000">
            <a:off x="1725975" y="2499138"/>
            <a:ext cx="222900" cy="226800"/>
          </a:xfrm>
          <a:prstGeom prst="chevro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8"/>
          <p:cNvSpPr/>
          <p:nvPr/>
        </p:nvSpPr>
        <p:spPr>
          <a:xfrm rot="5400000">
            <a:off x="1725975" y="2640963"/>
            <a:ext cx="222900" cy="226800"/>
          </a:xfrm>
          <a:prstGeom prst="chevron">
            <a:avLst>
              <a:gd name="adj"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8"/>
          <p:cNvSpPr/>
          <p:nvPr/>
        </p:nvSpPr>
        <p:spPr>
          <a:xfrm rot="3080412">
            <a:off x="1926720" y="3499360"/>
            <a:ext cx="222829" cy="226671"/>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18"/>
          <p:cNvSpPr/>
          <p:nvPr/>
        </p:nvSpPr>
        <p:spPr>
          <a:xfrm rot="3080412">
            <a:off x="2052894" y="3638597"/>
            <a:ext cx="222829" cy="226671"/>
          </a:xfrm>
          <a:prstGeom prst="chevro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8"/>
          <p:cNvSpPr/>
          <p:nvPr/>
        </p:nvSpPr>
        <p:spPr>
          <a:xfrm rot="3080412">
            <a:off x="2148990" y="3770675"/>
            <a:ext cx="222829" cy="226671"/>
          </a:xfrm>
          <a:prstGeom prst="chevron">
            <a:avLst>
              <a:gd name="adj"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8"/>
          <p:cNvSpPr/>
          <p:nvPr/>
        </p:nvSpPr>
        <p:spPr>
          <a:xfrm rot="7929565">
            <a:off x="4201512" y="3524609"/>
            <a:ext cx="222588" cy="226624"/>
          </a:xfrm>
          <a:prstGeom prst="chevron">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8"/>
          <p:cNvSpPr/>
          <p:nvPr/>
        </p:nvSpPr>
        <p:spPr>
          <a:xfrm rot="7929565">
            <a:off x="4084165" y="3671362"/>
            <a:ext cx="222588" cy="226624"/>
          </a:xfrm>
          <a:prstGeom prst="chevron">
            <a:avLst>
              <a:gd name="adj"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18"/>
          <p:cNvSpPr/>
          <p:nvPr/>
        </p:nvSpPr>
        <p:spPr>
          <a:xfrm rot="7929565">
            <a:off x="3969091" y="3787281"/>
            <a:ext cx="222588" cy="226624"/>
          </a:xfrm>
          <a:prstGeom prst="chevron">
            <a:avLst>
              <a:gd name="adj"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18"/>
          <p:cNvSpPr/>
          <p:nvPr/>
        </p:nvSpPr>
        <p:spPr>
          <a:xfrm>
            <a:off x="2265800" y="4288222"/>
            <a:ext cx="1770950" cy="432625"/>
          </a:xfrm>
          <a:prstGeom prst="flowChartMagneticDisk">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0" anchor="ctr" anchorCtr="0">
            <a:noAutofit/>
          </a:bodyPr>
          <a:lstStyle/>
          <a:p>
            <a:pPr marL="0" lvl="0" indent="0" algn="ctr" rtl="0">
              <a:spcBef>
                <a:spcPts val="0"/>
              </a:spcBef>
              <a:spcAft>
                <a:spcPts val="0"/>
              </a:spcAft>
              <a:buNone/>
            </a:pPr>
            <a:endParaRPr sz="1200">
              <a:solidFill>
                <a:srgbClr val="FFFFFF"/>
              </a:solidFill>
              <a:latin typeface="Roboto Light"/>
              <a:ea typeface="Roboto Light"/>
              <a:cs typeface="Roboto Light"/>
              <a:sym typeface="Roboto Light"/>
            </a:endParaRPr>
          </a:p>
        </p:txBody>
      </p:sp>
      <p:pic>
        <p:nvPicPr>
          <p:cNvPr id="2243" name="Google Shape;2243;p118"/>
          <p:cNvPicPr preferRelativeResize="0"/>
          <p:nvPr/>
        </p:nvPicPr>
        <p:blipFill>
          <a:blip r:embed="rId3">
            <a:alphaModFix/>
          </a:blip>
          <a:stretch>
            <a:fillRect/>
          </a:stretch>
        </p:blipFill>
        <p:spPr>
          <a:xfrm>
            <a:off x="5279985" y="1604112"/>
            <a:ext cx="894927" cy="1043876"/>
          </a:xfrm>
          <a:prstGeom prst="rect">
            <a:avLst/>
          </a:prstGeom>
          <a:noFill/>
          <a:ln>
            <a:noFill/>
          </a:ln>
        </p:spPr>
      </p:pic>
      <p:sp>
        <p:nvSpPr>
          <p:cNvPr id="2244" name="Google Shape;2244;p118"/>
          <p:cNvSpPr/>
          <p:nvPr/>
        </p:nvSpPr>
        <p:spPr>
          <a:xfrm>
            <a:off x="2265800" y="4013459"/>
            <a:ext cx="1770950" cy="432625"/>
          </a:xfrm>
          <a:prstGeom prst="flowChartMagneticDisk">
            <a:avLst/>
          </a:prstGeom>
          <a:solidFill>
            <a:srgbClr val="1C4587"/>
          </a:solidFill>
          <a:ln w="9525" cap="flat" cmpd="sng">
            <a:solidFill>
              <a:srgbClr val="000000"/>
            </a:solidFill>
            <a:prstDash val="solid"/>
            <a:round/>
            <a:headEnd type="none" w="sm" len="sm"/>
            <a:tailEnd type="none" w="sm" len="sm"/>
          </a:ln>
        </p:spPr>
        <p:txBody>
          <a:bodyPr spcFirstLastPara="1" wrap="square" lIns="91425" tIns="91425" rIns="91425" bIns="0" anchor="ctr" anchorCtr="0">
            <a:noAutofit/>
          </a:bodyPr>
          <a:lstStyle/>
          <a:p>
            <a:pPr marL="0" lvl="0" indent="0" algn="ctr" rtl="0">
              <a:spcBef>
                <a:spcPts val="0"/>
              </a:spcBef>
              <a:spcAft>
                <a:spcPts val="0"/>
              </a:spcAft>
              <a:buNone/>
            </a:pPr>
            <a:r>
              <a:rPr lang="en" sz="1200">
                <a:solidFill>
                  <a:srgbClr val="FFFFFF"/>
                </a:solidFill>
                <a:latin typeface="Roboto Light"/>
                <a:ea typeface="Roboto Light"/>
                <a:cs typeface="Roboto Light"/>
                <a:sym typeface="Roboto Light"/>
              </a:rPr>
              <a:t>Long-Term Storage</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do SIEMs Parse, Identify, and Assist in Event Analysis</a:t>
            </a:r>
            <a:endParaRPr/>
          </a:p>
        </p:txBody>
      </p:sp>
      <p:sp>
        <p:nvSpPr>
          <p:cNvPr id="2250" name="Google Shape;2250;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Collecting Raw Log Data</a:t>
            </a:r>
            <a:endParaRPr/>
          </a:p>
        </p:txBody>
      </p:sp>
      <p:sp>
        <p:nvSpPr>
          <p:cNvPr id="2251" name="Google Shape;225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252" name="Google Shape;2252;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3" name="Google Shape;2253;p11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Raw log data is collected in real-time from various sources.</a:t>
            </a:r>
            <a:endParaRPr sz="1800"/>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sz="700"/>
          </a:p>
          <a:p>
            <a:pPr marL="914400" lvl="0" indent="457200" algn="l" rtl="0">
              <a:spcBef>
                <a:spcPts val="800"/>
              </a:spcBef>
              <a:spcAft>
                <a:spcPts val="800"/>
              </a:spcAft>
              <a:buNone/>
            </a:pPr>
            <a:r>
              <a:rPr lang="en" sz="1200" b="1"/>
              <a:t>Above</a:t>
            </a:r>
            <a:r>
              <a:rPr lang="en" sz="1200"/>
              <a:t>: an example of TCP, SSL, and FTP events from a network log. </a:t>
            </a:r>
            <a:endParaRPr sz="1200"/>
          </a:p>
        </p:txBody>
      </p:sp>
      <p:pic>
        <p:nvPicPr>
          <p:cNvPr id="2254" name="Google Shape;2254;p119"/>
          <p:cNvPicPr preferRelativeResize="0"/>
          <p:nvPr/>
        </p:nvPicPr>
        <p:blipFill>
          <a:blip r:embed="rId3">
            <a:alphaModFix/>
          </a:blip>
          <a:stretch>
            <a:fillRect/>
          </a:stretch>
        </p:blipFill>
        <p:spPr>
          <a:xfrm>
            <a:off x="175" y="1688966"/>
            <a:ext cx="9143999" cy="1930893"/>
          </a:xfrm>
          <a:prstGeom prst="rect">
            <a:avLst/>
          </a:prstGeom>
          <a:noFill/>
          <a:ln w="19050" cap="flat" cmpd="sng">
            <a:solidFill>
              <a:srgbClr val="274E13"/>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do SIEMs Parse, Identify, and Assist in Event Analysis</a:t>
            </a:r>
            <a:endParaRPr/>
          </a:p>
        </p:txBody>
      </p:sp>
      <p:sp>
        <p:nvSpPr>
          <p:cNvPr id="2260" name="Google Shape;2260;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Normalize Raw Log Data</a:t>
            </a:r>
            <a:endParaRPr/>
          </a:p>
        </p:txBody>
      </p:sp>
      <p:sp>
        <p:nvSpPr>
          <p:cNvPr id="2261" name="Google Shape;2261;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262" name="Google Shape;2262;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3" name="Google Shape;2263;p120"/>
          <p:cNvSpPr txBox="1">
            <a:spLocks noGrp="1"/>
          </p:cNvSpPr>
          <p:nvPr>
            <p:ph type="body" idx="3"/>
          </p:nvPr>
        </p:nvSpPr>
        <p:spPr>
          <a:xfrm>
            <a:off x="175" y="1284250"/>
            <a:ext cx="9144000" cy="1228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The raw log data is mapped to various elements, such as source and destination IP to produce a </a:t>
            </a:r>
            <a:r>
              <a:rPr lang="en" i="1"/>
              <a:t>common format </a:t>
            </a:r>
            <a:r>
              <a:rPr lang="en"/>
              <a:t>or </a:t>
            </a:r>
            <a:r>
              <a:rPr lang="en" i="1"/>
              <a:t>metadata </a:t>
            </a:r>
            <a:r>
              <a:rPr lang="en"/>
              <a:t>for event types. </a:t>
            </a:r>
            <a:endParaRPr/>
          </a:p>
          <a:p>
            <a:pPr marL="0" lvl="0" indent="0" algn="l" rtl="0">
              <a:spcBef>
                <a:spcPts val="800"/>
              </a:spcBef>
              <a:spcAft>
                <a:spcPts val="0"/>
              </a:spcAft>
              <a:buNone/>
            </a:pPr>
            <a:endParaRPr/>
          </a:p>
          <a:p>
            <a:pPr marL="0" lvl="0" indent="0" algn="l" rtl="0">
              <a:spcBef>
                <a:spcPts val="800"/>
              </a:spcBef>
              <a:spcAft>
                <a:spcPts val="0"/>
              </a:spcAft>
              <a:buNone/>
            </a:pPr>
            <a:r>
              <a:rPr lang="en"/>
              <a:t>The data is </a:t>
            </a:r>
            <a:r>
              <a:rPr lang="en" b="1"/>
              <a:t>indexed. </a:t>
            </a:r>
            <a:r>
              <a:rPr lang="en"/>
              <a:t>Extended term storage is provided for both raw and event data.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sz="1200"/>
          </a:p>
        </p:txBody>
      </p:sp>
      <p:pic>
        <p:nvPicPr>
          <p:cNvPr id="2264" name="Google Shape;2264;p120"/>
          <p:cNvPicPr preferRelativeResize="0"/>
          <p:nvPr/>
        </p:nvPicPr>
        <p:blipFill>
          <a:blip r:embed="rId3">
            <a:alphaModFix/>
          </a:blip>
          <a:stretch>
            <a:fillRect/>
          </a:stretch>
        </p:blipFill>
        <p:spPr>
          <a:xfrm>
            <a:off x="3794271" y="2513050"/>
            <a:ext cx="5075400" cy="2342500"/>
          </a:xfrm>
          <a:prstGeom prst="rect">
            <a:avLst/>
          </a:prstGeom>
          <a:noFill/>
          <a:ln>
            <a:noFill/>
          </a:ln>
        </p:spPr>
      </p:pic>
      <p:sp>
        <p:nvSpPr>
          <p:cNvPr id="2265" name="Google Shape;2265;p120"/>
          <p:cNvSpPr txBox="1"/>
          <p:nvPr/>
        </p:nvSpPr>
        <p:spPr>
          <a:xfrm>
            <a:off x="403400" y="2605375"/>
            <a:ext cx="3319800" cy="230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Roboto"/>
                <a:ea typeface="Roboto"/>
                <a:cs typeface="Roboto"/>
                <a:sym typeface="Roboto"/>
              </a:rPr>
              <a:t>Right: </a:t>
            </a:r>
            <a:r>
              <a:rPr lang="en">
                <a:latin typeface="Roboto"/>
                <a:ea typeface="Roboto"/>
                <a:cs typeface="Roboto"/>
                <a:sym typeface="Roboto"/>
              </a:rPr>
              <a:t>In this event, the </a:t>
            </a:r>
            <a:r>
              <a:rPr lang="en" i="1">
                <a:latin typeface="Roboto"/>
                <a:ea typeface="Roboto"/>
                <a:cs typeface="Roboto"/>
                <a:sym typeface="Roboto"/>
              </a:rPr>
              <a:t>destination ip</a:t>
            </a:r>
            <a:r>
              <a:rPr lang="en">
                <a:latin typeface="Roboto"/>
                <a:ea typeface="Roboto"/>
                <a:cs typeface="Roboto"/>
                <a:sym typeface="Roboto"/>
              </a:rPr>
              <a:t> and </a:t>
            </a:r>
            <a:r>
              <a:rPr lang="en" i="1">
                <a:latin typeface="Roboto"/>
                <a:ea typeface="Roboto"/>
                <a:cs typeface="Roboto"/>
                <a:sym typeface="Roboto"/>
              </a:rPr>
              <a:t>destination port</a:t>
            </a:r>
            <a:r>
              <a:rPr lang="en">
                <a:latin typeface="Roboto"/>
                <a:ea typeface="Roboto"/>
                <a:cs typeface="Roboto"/>
                <a:sym typeface="Roboto"/>
              </a:rPr>
              <a:t> have been parsed, identified and labeled. </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do SIEMs Parse, Identify, and Assist in Event Analysis</a:t>
            </a:r>
            <a:endParaRPr/>
          </a:p>
        </p:txBody>
      </p:sp>
      <p:sp>
        <p:nvSpPr>
          <p:cNvPr id="2271" name="Google Shape;2271;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Correlate Event and State Data</a:t>
            </a:r>
            <a:endParaRPr b="1"/>
          </a:p>
        </p:txBody>
      </p:sp>
      <p:sp>
        <p:nvSpPr>
          <p:cNvPr id="2272" name="Google Shape;2272;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273" name="Google Shape;2273;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4" name="Google Shape;2274;p121"/>
          <p:cNvSpPr txBox="1">
            <a:spLocks noGrp="1"/>
          </p:cNvSpPr>
          <p:nvPr>
            <p:ph type="body" idx="3"/>
          </p:nvPr>
        </p:nvSpPr>
        <p:spPr>
          <a:xfrm>
            <a:off x="175" y="1284250"/>
            <a:ext cx="9144000" cy="3382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Correlation is the driver for analysis and the actions. </a:t>
            </a:r>
            <a:endParaRPr/>
          </a:p>
          <a:p>
            <a:pPr marL="0" lvl="0" indent="0" algn="l" rtl="0">
              <a:spcBef>
                <a:spcPts val="800"/>
              </a:spcBef>
              <a:spcAft>
                <a:spcPts val="0"/>
              </a:spcAft>
              <a:buNone/>
            </a:pPr>
            <a:endParaRPr/>
          </a:p>
          <a:p>
            <a:pPr marL="0" lvl="0" indent="0" algn="l" rtl="0">
              <a:spcBef>
                <a:spcPts val="800"/>
              </a:spcBef>
              <a:spcAft>
                <a:spcPts val="0"/>
              </a:spcAft>
              <a:buNone/>
            </a:pPr>
            <a:r>
              <a:rPr lang="en"/>
              <a:t>SIEMs capture </a:t>
            </a:r>
            <a:r>
              <a:rPr lang="en" i="1"/>
              <a:t>state data. </a:t>
            </a:r>
            <a:r>
              <a:rPr lang="en"/>
              <a:t>This differentiates SIEMs from log management systems.</a:t>
            </a:r>
            <a:endParaRPr/>
          </a:p>
          <a:p>
            <a:pPr marL="457200" lvl="0" indent="-317500" algn="l" rtl="0">
              <a:spcBef>
                <a:spcPts val="800"/>
              </a:spcBef>
              <a:spcAft>
                <a:spcPts val="0"/>
              </a:spcAft>
              <a:buSzPts val="1400"/>
              <a:buChar char="●"/>
            </a:pPr>
            <a:r>
              <a:rPr lang="en"/>
              <a:t>State data is information regarding the </a:t>
            </a:r>
            <a:r>
              <a:rPr lang="en" i="1"/>
              <a:t>full state </a:t>
            </a:r>
            <a:r>
              <a:rPr lang="en"/>
              <a:t>of a system: configurations, current applications, active users, processes, registry settings and vulnerabilities. </a:t>
            </a:r>
            <a:endParaRPr/>
          </a:p>
          <a:p>
            <a:pPr marL="457200" lvl="0" indent="-317500" algn="l" rtl="0">
              <a:spcBef>
                <a:spcPts val="800"/>
              </a:spcBef>
              <a:spcAft>
                <a:spcPts val="0"/>
              </a:spcAft>
              <a:buSzPts val="1400"/>
              <a:buChar char="●"/>
            </a:pPr>
            <a:r>
              <a:rPr lang="en"/>
              <a:t>Understanding the full state of the system is the foundation for all security-related decisions. </a:t>
            </a:r>
            <a:endParaRPr/>
          </a:p>
          <a:p>
            <a:pPr marL="0" lvl="0" indent="0" algn="l" rtl="0">
              <a:spcBef>
                <a:spcPts val="800"/>
              </a:spcBef>
              <a:spcAft>
                <a:spcPts val="0"/>
              </a:spcAft>
              <a:buNone/>
            </a:pPr>
            <a:endParaRPr/>
          </a:p>
          <a:p>
            <a:pPr marL="0" lvl="0" indent="0" algn="l" rtl="0">
              <a:spcBef>
                <a:spcPts val="800"/>
              </a:spcBef>
              <a:spcAft>
                <a:spcPts val="0"/>
              </a:spcAft>
              <a:buNone/>
            </a:pPr>
            <a:r>
              <a:rPr lang="en"/>
              <a:t>Event correlation is the process of finding relationships between seemingly unrelated events in data. </a:t>
            </a:r>
            <a:endParaRPr/>
          </a:p>
          <a:p>
            <a:pPr marL="0" lvl="0" indent="0" algn="l" rtl="0">
              <a:spcBef>
                <a:spcPts val="800"/>
              </a:spcBef>
              <a:spcAft>
                <a:spcPts val="0"/>
              </a:spcAft>
              <a:buNone/>
            </a:pPr>
            <a:endParaRPr/>
          </a:p>
          <a:p>
            <a:pPr marL="0" lvl="0" indent="0" algn="l" rtl="0">
              <a:spcBef>
                <a:spcPts val="800"/>
              </a:spcBef>
              <a:spcAft>
                <a:spcPts val="0"/>
              </a:spcAft>
              <a:buNone/>
            </a:pPr>
            <a:r>
              <a:rPr lang="en"/>
              <a:t>We can use </a:t>
            </a:r>
            <a:r>
              <a:rPr lang="en" b="1"/>
              <a:t>rules</a:t>
            </a:r>
            <a:r>
              <a:rPr lang="en"/>
              <a:t> and </a:t>
            </a:r>
            <a:r>
              <a:rPr lang="en" b="1"/>
              <a:t>statistical</a:t>
            </a:r>
            <a:r>
              <a:rPr lang="en"/>
              <a:t> </a:t>
            </a:r>
            <a:r>
              <a:rPr lang="en" b="1"/>
              <a:t>analysis</a:t>
            </a:r>
            <a:r>
              <a:rPr lang="en"/>
              <a:t> to correlate data. </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36" name="Google Shape;203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037" name="Google Shape;203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038" name="Google Shape;2038;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9" name="Google Shape;2039;p104"/>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Recognize the role SIEMs play in protecting an organization's security.</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how logs are filtered, normalized, and correlated for events.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how to use basic features of the Splunk User Interface.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basic database terms and query functions.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the Splunk Processing Language (SPL) for simple queries. </a:t>
            </a:r>
            <a:endParaRPr sz="2000">
              <a:latin typeface="Roboto Light"/>
              <a:ea typeface="Roboto Light"/>
              <a:cs typeface="Roboto Light"/>
              <a:sym typeface="Roboto Light"/>
            </a:endParaRPr>
          </a:p>
        </p:txBody>
      </p:sp>
      <p:sp>
        <p:nvSpPr>
          <p:cNvPr id="2040" name="Google Shape;2040;p104"/>
          <p:cNvSpPr/>
          <p:nvPr/>
        </p:nvSpPr>
        <p:spPr>
          <a:xfrm>
            <a:off x="430175" y="1360450"/>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4"/>
          <p:cNvSpPr/>
          <p:nvPr/>
        </p:nvSpPr>
        <p:spPr>
          <a:xfrm>
            <a:off x="430175" y="1812888"/>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4"/>
          <p:cNvSpPr/>
          <p:nvPr/>
        </p:nvSpPr>
        <p:spPr>
          <a:xfrm>
            <a:off x="430175" y="2265325"/>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4"/>
          <p:cNvSpPr/>
          <p:nvPr/>
        </p:nvSpPr>
        <p:spPr>
          <a:xfrm>
            <a:off x="430175" y="2699825"/>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4"/>
          <p:cNvSpPr/>
          <p:nvPr/>
        </p:nvSpPr>
        <p:spPr>
          <a:xfrm>
            <a:off x="430175" y="3138550"/>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22"/>
          <p:cNvSpPr/>
          <p:nvPr/>
        </p:nvSpPr>
        <p:spPr>
          <a:xfrm>
            <a:off x="369800" y="1857375"/>
            <a:ext cx="8446500" cy="2521200"/>
          </a:xfrm>
          <a:prstGeom prst="rect">
            <a:avLst/>
          </a:prstGeom>
          <a:solidFill>
            <a:schemeClr val="lt2"/>
          </a:solidFill>
          <a:ln w="19050"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2"/>
          <p:cNvSpPr txBox="1">
            <a:spLocks noGrp="1"/>
          </p:cNvSpPr>
          <p:nvPr>
            <p:ph type="body" idx="3"/>
          </p:nvPr>
        </p:nvSpPr>
        <p:spPr>
          <a:xfrm>
            <a:off x="0" y="1487575"/>
            <a:ext cx="9144000" cy="226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t>If the SIEMs detects: </a:t>
            </a:r>
            <a:endParaRPr dirty="0"/>
          </a:p>
          <a:p>
            <a:pPr marL="0" lvl="0" indent="0" algn="l" rtl="0">
              <a:spcBef>
                <a:spcPts val="0"/>
              </a:spcBef>
              <a:spcAft>
                <a:spcPts val="0"/>
              </a:spcAft>
              <a:buNone/>
            </a:pPr>
            <a:endParaRPr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A connection event </a:t>
            </a: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b="1" dirty="0">
                <a:latin typeface="Roboto Mono"/>
                <a:ea typeface="Roboto Mono"/>
                <a:cs typeface="Roboto Mono"/>
                <a:sym typeface="Roboto Mono"/>
              </a:rPr>
              <a:t>AND</a:t>
            </a:r>
            <a:r>
              <a:rPr lang="en" sz="1200" dirty="0">
                <a:solidFill>
                  <a:srgbClr val="990000"/>
                </a:solidFill>
                <a:latin typeface="Roboto Mono"/>
                <a:ea typeface="Roboto Mono"/>
                <a:cs typeface="Roboto Mono"/>
                <a:sym typeface="Roboto Mono"/>
              </a:rPr>
              <a:t> </a:t>
            </a:r>
            <a:endParaRPr sz="1200" dirty="0">
              <a:solidFill>
                <a:srgbClr val="990000"/>
              </a:solidFill>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 A failed login event </a:t>
            </a: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b="1" dirty="0">
                <a:latin typeface="Roboto Mono"/>
                <a:ea typeface="Roboto Mono"/>
                <a:cs typeface="Roboto Mono"/>
                <a:sym typeface="Roboto Mono"/>
              </a:rPr>
              <a:t>AND</a:t>
            </a:r>
            <a:endParaRPr sz="1200" b="1"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An application launched </a:t>
            </a:r>
            <a:r>
              <a:rPr lang="en" sz="1200" dirty="0">
                <a:solidFill>
                  <a:srgbClr val="990000"/>
                </a:solidFill>
                <a:latin typeface="Roboto Mono"/>
                <a:ea typeface="Roboto Mono"/>
                <a:cs typeface="Roboto Mono"/>
                <a:sym typeface="Roboto Mono"/>
              </a:rPr>
              <a:t>in</a:t>
            </a:r>
            <a:r>
              <a:rPr lang="en" sz="1200" dirty="0">
                <a:latin typeface="Roboto Mono"/>
                <a:ea typeface="Roboto Mono"/>
                <a:cs typeface="Roboto Mono"/>
                <a:sym typeface="Roboto Mono"/>
              </a:rPr>
              <a:t> some place </a:t>
            </a:r>
            <a:r>
              <a:rPr lang="en" sz="1200" dirty="0">
                <a:solidFill>
                  <a:srgbClr val="990000"/>
                </a:solidFill>
                <a:latin typeface="Roboto Mono"/>
                <a:ea typeface="Roboto Mono"/>
                <a:cs typeface="Roboto Mono"/>
                <a:sym typeface="Roboto Mono"/>
              </a:rPr>
              <a:t>in</a:t>
            </a:r>
            <a:r>
              <a:rPr lang="en" sz="1200" dirty="0">
                <a:latin typeface="Roboto Mono"/>
                <a:ea typeface="Roboto Mono"/>
                <a:cs typeface="Roboto Mono"/>
                <a:sym typeface="Roboto Mono"/>
              </a:rPr>
              <a:t> the system</a:t>
            </a: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b="1" dirty="0">
                <a:latin typeface="Roboto Mono"/>
                <a:ea typeface="Roboto Mono"/>
                <a:cs typeface="Roboto Mono"/>
                <a:sym typeface="Roboto Mono"/>
              </a:rPr>
              <a:t>Action: Create an Alert</a:t>
            </a:r>
            <a:endParaRPr sz="1200" b="1"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r>
              <a:rPr lang="en" sz="1200" dirty="0">
                <a:latin typeface="Roboto Mono"/>
                <a:ea typeface="Roboto Mono"/>
                <a:cs typeface="Roboto Mono"/>
                <a:sym typeface="Roboto Mono"/>
              </a:rPr>
              <a:t>This may be a system compromise or insider abuse of system privileges. </a:t>
            </a:r>
            <a:endParaRPr sz="1200" dirty="0">
              <a:latin typeface="Roboto Mono"/>
              <a:ea typeface="Roboto Mono"/>
              <a:cs typeface="Roboto Mono"/>
              <a:sym typeface="Roboto Mono"/>
            </a:endParaRPr>
          </a:p>
          <a:p>
            <a:pPr marL="0" lvl="0" indent="0" algn="l" rtl="0">
              <a:spcBef>
                <a:spcPts val="0"/>
              </a:spcBef>
              <a:spcAft>
                <a:spcPts val="0"/>
              </a:spcAft>
              <a:buNone/>
            </a:pPr>
            <a:endParaRPr sz="1200" dirty="0">
              <a:latin typeface="Roboto Mono"/>
              <a:ea typeface="Roboto Mono"/>
              <a:cs typeface="Roboto Mono"/>
              <a:sym typeface="Roboto Mono"/>
            </a:endParaRPr>
          </a:p>
          <a:p>
            <a:pPr marL="0" lvl="0" indent="0" algn="l" rtl="0">
              <a:spcBef>
                <a:spcPts val="0"/>
              </a:spcBef>
              <a:spcAft>
                <a:spcPts val="0"/>
              </a:spcAft>
              <a:buNone/>
            </a:pPr>
            <a:endParaRPr dirty="0">
              <a:latin typeface="Roboto Mono"/>
              <a:ea typeface="Roboto Mono"/>
              <a:cs typeface="Roboto Mono"/>
              <a:sym typeface="Roboto Mono"/>
            </a:endParaRPr>
          </a:p>
        </p:txBody>
      </p:sp>
      <p:sp>
        <p:nvSpPr>
          <p:cNvPr id="2281" name="Google Shape;2281;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Rules-based Event Correlation</a:t>
            </a:r>
            <a:endParaRPr/>
          </a:p>
        </p:txBody>
      </p:sp>
      <p:sp>
        <p:nvSpPr>
          <p:cNvPr id="2282" name="Google Shape;2282;p1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t>A SIEM correlation rule indicates which sequence of events could be indicative of anomalies. </a:t>
            </a:r>
            <a:endParaRPr sz="1400" dirty="0"/>
          </a:p>
        </p:txBody>
      </p:sp>
      <p:sp>
        <p:nvSpPr>
          <p:cNvPr id="2283" name="Google Shape;228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284" name="Google Shape;2284;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Statistical Event Analysis</a:t>
            </a:r>
            <a:endParaRPr/>
          </a:p>
        </p:txBody>
      </p:sp>
      <p:sp>
        <p:nvSpPr>
          <p:cNvPr id="2290" name="Google Shape;2290;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Statistical analysis can be used to flag more latent data and events that resemble other events.  </a:t>
            </a:r>
            <a:endParaRPr/>
          </a:p>
        </p:txBody>
      </p:sp>
      <p:sp>
        <p:nvSpPr>
          <p:cNvPr id="2291" name="Google Shape;2291;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292" name="Google Shape;2292;p1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3" name="Google Shape;2293;p123"/>
          <p:cNvSpPr txBox="1">
            <a:spLocks noGrp="1"/>
          </p:cNvSpPr>
          <p:nvPr>
            <p:ph type="body" idx="3"/>
          </p:nvPr>
        </p:nvSpPr>
        <p:spPr>
          <a:xfrm>
            <a:off x="175" y="1433900"/>
            <a:ext cx="9144000" cy="3472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Statistical methods use tools like: </a:t>
            </a:r>
            <a:endParaRPr sz="1600"/>
          </a:p>
          <a:p>
            <a:pPr marL="457200" lvl="0" indent="-330200" algn="l" rtl="0">
              <a:lnSpc>
                <a:spcPct val="150000"/>
              </a:lnSpc>
              <a:spcBef>
                <a:spcPts val="800"/>
              </a:spcBef>
              <a:spcAft>
                <a:spcPts val="0"/>
              </a:spcAft>
              <a:buSzPts val="1600"/>
              <a:buChar char="●"/>
            </a:pPr>
            <a:r>
              <a:rPr lang="en" sz="1600" b="1"/>
              <a:t>Frequencies </a:t>
            </a:r>
            <a:endParaRPr sz="1600" b="1"/>
          </a:p>
          <a:p>
            <a:pPr marL="457200" lvl="0" indent="-330200" algn="l" rtl="0">
              <a:lnSpc>
                <a:spcPct val="150000"/>
              </a:lnSpc>
              <a:spcBef>
                <a:spcPts val="0"/>
              </a:spcBef>
              <a:spcAft>
                <a:spcPts val="0"/>
              </a:spcAft>
              <a:buSzPts val="1600"/>
              <a:buChar char="●"/>
            </a:pPr>
            <a:r>
              <a:rPr lang="en" sz="1600" b="1"/>
              <a:t>Baselines</a:t>
            </a:r>
            <a:endParaRPr sz="1600" b="1"/>
          </a:p>
          <a:p>
            <a:pPr marL="457200" lvl="0" indent="-330200" algn="l" rtl="0">
              <a:lnSpc>
                <a:spcPct val="150000"/>
              </a:lnSpc>
              <a:spcBef>
                <a:spcPts val="0"/>
              </a:spcBef>
              <a:spcAft>
                <a:spcPts val="0"/>
              </a:spcAft>
              <a:buSzPts val="1600"/>
              <a:buChar char="●"/>
            </a:pPr>
            <a:r>
              <a:rPr lang="en" sz="1600" b="1"/>
              <a:t>Thresholds</a:t>
            </a:r>
            <a:endParaRPr sz="1600" b="1"/>
          </a:p>
          <a:p>
            <a:pPr marL="0" lvl="0" indent="0" algn="l" rtl="0">
              <a:spcBef>
                <a:spcPts val="800"/>
              </a:spcBef>
              <a:spcAft>
                <a:spcPts val="0"/>
              </a:spcAft>
              <a:buNone/>
            </a:pPr>
            <a:endParaRPr sz="1600" b="1"/>
          </a:p>
          <a:p>
            <a:pPr marL="0" lvl="0" indent="0" algn="l" rtl="0">
              <a:spcBef>
                <a:spcPts val="800"/>
              </a:spcBef>
              <a:spcAft>
                <a:spcPts val="0"/>
              </a:spcAft>
              <a:buNone/>
            </a:pPr>
            <a:r>
              <a:rPr lang="en" sz="1600"/>
              <a:t>Statistical data can also be visualized using charts, dashboards, metrics, and other methods. </a:t>
            </a:r>
            <a:endParaRPr sz="1600"/>
          </a:p>
          <a:p>
            <a:pPr marL="0" lvl="0" indent="0" algn="l" rtl="0">
              <a:spcBef>
                <a:spcPts val="800"/>
              </a:spcBef>
              <a:spcAft>
                <a:spcPts val="0"/>
              </a:spcAft>
              <a:buNone/>
            </a:pPr>
            <a:endParaRPr sz="1600"/>
          </a:p>
          <a:p>
            <a:pPr marL="0" lvl="0" indent="0" algn="l" rtl="0">
              <a:spcBef>
                <a:spcPts val="800"/>
              </a:spcBef>
              <a:spcAft>
                <a:spcPts val="0"/>
              </a:spcAft>
              <a:buNone/>
            </a:pPr>
            <a:endParaRPr sz="1600"/>
          </a:p>
          <a:p>
            <a:pPr marL="0" lvl="0" indent="0" algn="l" rtl="0">
              <a:spcBef>
                <a:spcPts val="800"/>
              </a:spcBef>
              <a:spcAft>
                <a:spcPts val="800"/>
              </a:spcAft>
              <a:buNone/>
            </a:pPr>
            <a:r>
              <a:rPr lang="en" sz="1600" i="1"/>
              <a:t>Let’s take a look at some statistical techniques...</a:t>
            </a:r>
            <a:endParaRPr sz="1600" i="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Statistical Techniques</a:t>
            </a:r>
            <a:endParaRPr/>
          </a:p>
        </p:txBody>
      </p:sp>
      <p:sp>
        <p:nvSpPr>
          <p:cNvPr id="2299" name="Google Shape;2299;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Frequencies</a:t>
            </a:r>
            <a:r>
              <a:rPr lang="en"/>
              <a:t>, in general, are an event’s number of occurrences in a specific period of time.</a:t>
            </a:r>
            <a:endParaRPr/>
          </a:p>
        </p:txBody>
      </p:sp>
      <p:sp>
        <p:nvSpPr>
          <p:cNvPr id="2300" name="Google Shape;2300;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301" name="Google Shape;2301;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2" name="Google Shape;2302;p12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sz="1600"/>
          </a:p>
          <a:p>
            <a:pPr marL="457200" lvl="0" indent="-342900" algn="l" rtl="0">
              <a:spcBef>
                <a:spcPts val="800"/>
              </a:spcBef>
              <a:spcAft>
                <a:spcPts val="0"/>
              </a:spcAft>
              <a:buSzPts val="1800"/>
              <a:buChar char="●"/>
            </a:pPr>
            <a:r>
              <a:rPr lang="en" sz="1800"/>
              <a:t>In SIEMs, frequencies are useful because we can count source and destination IP addresses in an incoming log across all log sources.</a:t>
            </a:r>
            <a:endParaRPr sz="1800"/>
          </a:p>
          <a:p>
            <a:pPr marL="0" lvl="0" indent="0" algn="l" rtl="0">
              <a:spcBef>
                <a:spcPts val="800"/>
              </a:spcBef>
              <a:spcAft>
                <a:spcPts val="0"/>
              </a:spcAft>
              <a:buNone/>
            </a:pPr>
            <a:endParaRPr sz="1800"/>
          </a:p>
          <a:p>
            <a:pPr marL="457200" lvl="0" indent="-317500" algn="l" rtl="0">
              <a:spcBef>
                <a:spcPts val="800"/>
              </a:spcBef>
              <a:spcAft>
                <a:spcPts val="0"/>
              </a:spcAft>
              <a:buSzPts val="1400"/>
              <a:buChar char="●"/>
            </a:pPr>
            <a:r>
              <a:rPr lang="en" sz="1800"/>
              <a:t>A spike in the number of occurrences of a destination IP address can be an early warning sign that someone is targeting an attack on this system</a:t>
            </a:r>
            <a:r>
              <a:rPr lang="en" sz="1600"/>
              <a:t>.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Statistical Techniques</a:t>
            </a:r>
            <a:endParaRPr/>
          </a:p>
        </p:txBody>
      </p:sp>
      <p:sp>
        <p:nvSpPr>
          <p:cNvPr id="2308" name="Google Shape;2308;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Baselines </a:t>
            </a:r>
            <a:r>
              <a:rPr lang="en" sz="1600"/>
              <a:t>provide</a:t>
            </a:r>
            <a:r>
              <a:rPr lang="en" sz="1600">
                <a:solidFill>
                  <a:schemeClr val="dk1"/>
                </a:solidFill>
              </a:rPr>
              <a:t> a measure of what is normal in a SIEMs data set.</a:t>
            </a:r>
            <a:endParaRPr sz="1600">
              <a:solidFill>
                <a:schemeClr val="dk1"/>
              </a:solidFill>
            </a:endParaRPr>
          </a:p>
          <a:p>
            <a:pPr marL="0" lvl="0" indent="0" algn="l" rtl="0">
              <a:spcBef>
                <a:spcPts val="0"/>
              </a:spcBef>
              <a:spcAft>
                <a:spcPts val="0"/>
              </a:spcAft>
              <a:buNone/>
            </a:pPr>
            <a:endParaRPr b="1"/>
          </a:p>
        </p:txBody>
      </p:sp>
      <p:sp>
        <p:nvSpPr>
          <p:cNvPr id="2309" name="Google Shape;230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310" name="Google Shape;2310;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1" name="Google Shape;2311;p125"/>
          <p:cNvSpPr txBox="1">
            <a:spLocks noGrp="1"/>
          </p:cNvSpPr>
          <p:nvPr>
            <p:ph type="body" idx="3"/>
          </p:nvPr>
        </p:nvSpPr>
        <p:spPr>
          <a:xfrm>
            <a:off x="175" y="1284250"/>
            <a:ext cx="9144000" cy="959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Baselines are calculated over a elongated period of time. </a:t>
            </a:r>
            <a:endParaRPr sz="1600"/>
          </a:p>
          <a:p>
            <a:pPr marL="457200" lvl="0" indent="-330200" algn="l" rtl="0">
              <a:spcBef>
                <a:spcPts val="800"/>
              </a:spcBef>
              <a:spcAft>
                <a:spcPts val="0"/>
              </a:spcAft>
              <a:buSzPts val="1600"/>
              <a:buChar char="●"/>
            </a:pPr>
            <a:r>
              <a:rPr lang="en" sz="1600"/>
              <a:t>Once the baseline is set, we can monitor unusual data that falls outside of the baseline. This data can serve as an early warning for targeted attacks to the system. </a:t>
            </a:r>
            <a:endParaRPr sz="1600"/>
          </a:p>
          <a:p>
            <a:pPr marL="0" lvl="0" indent="0" algn="l" rtl="0">
              <a:spcBef>
                <a:spcPts val="800"/>
              </a:spcBef>
              <a:spcAft>
                <a:spcPts val="0"/>
              </a:spcAft>
              <a:buNone/>
            </a:pPr>
            <a:endParaRPr sz="1600"/>
          </a:p>
          <a:p>
            <a:pPr marL="0" lvl="0" indent="0" algn="l" rtl="0">
              <a:spcBef>
                <a:spcPts val="800"/>
              </a:spcBef>
              <a:spcAft>
                <a:spcPts val="0"/>
              </a:spcAft>
              <a:buNone/>
            </a:pPr>
            <a:r>
              <a:rPr lang="en" sz="1600"/>
              <a:t>Baseline usage includes: </a:t>
            </a:r>
            <a:endParaRPr sz="1600"/>
          </a:p>
          <a:p>
            <a:pPr marL="457200" lvl="0" indent="-317500" algn="l" rtl="0">
              <a:lnSpc>
                <a:spcPct val="150000"/>
              </a:lnSpc>
              <a:spcBef>
                <a:spcPts val="800"/>
              </a:spcBef>
              <a:spcAft>
                <a:spcPts val="0"/>
              </a:spcAft>
              <a:buSzPts val="1400"/>
              <a:buChar char="●"/>
            </a:pPr>
            <a:r>
              <a:rPr lang="en"/>
              <a:t>User logons and logoffs, both successes and failures</a:t>
            </a:r>
            <a:endParaRPr/>
          </a:p>
          <a:p>
            <a:pPr marL="457200" lvl="0" indent="-317500" algn="l" rtl="0">
              <a:lnSpc>
                <a:spcPct val="150000"/>
              </a:lnSpc>
              <a:spcBef>
                <a:spcPts val="0"/>
              </a:spcBef>
              <a:spcAft>
                <a:spcPts val="0"/>
              </a:spcAft>
              <a:buSzPts val="1400"/>
              <a:buChar char="●"/>
            </a:pPr>
            <a:r>
              <a:rPr lang="en"/>
              <a:t>Network traffic bytes, inbound and outbound</a:t>
            </a:r>
            <a:endParaRPr/>
          </a:p>
          <a:p>
            <a:pPr marL="457200" lvl="0" indent="-317500" algn="l" rtl="0">
              <a:lnSpc>
                <a:spcPct val="150000"/>
              </a:lnSpc>
              <a:spcBef>
                <a:spcPts val="0"/>
              </a:spcBef>
              <a:spcAft>
                <a:spcPts val="0"/>
              </a:spcAft>
              <a:buSzPts val="1400"/>
              <a:buChar char="●"/>
            </a:pPr>
            <a:r>
              <a:rPr lang="en"/>
              <a:t>Network traffic to particular ports/services/protocols</a:t>
            </a:r>
            <a:endParaRPr/>
          </a:p>
          <a:p>
            <a:pPr marL="457200" lvl="0" indent="-317500" algn="l" rtl="0">
              <a:lnSpc>
                <a:spcPct val="150000"/>
              </a:lnSpc>
              <a:spcBef>
                <a:spcPts val="0"/>
              </a:spcBef>
              <a:spcAft>
                <a:spcPts val="0"/>
              </a:spcAft>
              <a:buSzPts val="1400"/>
              <a:buChar char="●"/>
            </a:pPr>
            <a:r>
              <a:rPr lang="en"/>
              <a:t>Administrative account usage / access</a:t>
            </a:r>
            <a:endParaRPr/>
          </a:p>
          <a:p>
            <a:pPr marL="457200" lvl="0" indent="-317500" algn="l" rtl="0">
              <a:lnSpc>
                <a:spcPct val="150000"/>
              </a:lnSpc>
              <a:spcBef>
                <a:spcPts val="0"/>
              </a:spcBef>
              <a:spcAft>
                <a:spcPts val="0"/>
              </a:spcAft>
              <a:buSzPts val="1400"/>
              <a:buChar char="●"/>
            </a:pPr>
            <a:r>
              <a:rPr lang="en"/>
              <a:t>Processes running on a server</a:t>
            </a:r>
            <a:endParaRPr/>
          </a:p>
          <a:p>
            <a:pPr marL="0" lvl="0" indent="0" algn="l" rtl="0">
              <a:spcBef>
                <a:spcPts val="800"/>
              </a:spcBef>
              <a:spcAft>
                <a:spcPts val="0"/>
              </a:spcAft>
              <a:buNone/>
            </a:pPr>
            <a:endParaRPr/>
          </a:p>
          <a:p>
            <a:pPr marL="0" lvl="0" indent="0" algn="l" rtl="0">
              <a:spcBef>
                <a:spcPts val="800"/>
              </a:spcBef>
              <a:spcAft>
                <a:spcPts val="800"/>
              </a:spcAft>
              <a:buNone/>
            </a:pP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Statistical Techniques</a:t>
            </a:r>
            <a:endParaRPr/>
          </a:p>
        </p:txBody>
      </p:sp>
      <p:sp>
        <p:nvSpPr>
          <p:cNvPr id="2317" name="Google Shape;2317;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Thresholds </a:t>
            </a:r>
            <a:r>
              <a:rPr lang="en"/>
              <a:t>are used for determining when something exceeds a baseline value. </a:t>
            </a:r>
            <a:endParaRPr sz="1600">
              <a:solidFill>
                <a:schemeClr val="dk1"/>
              </a:solidFill>
            </a:endParaRPr>
          </a:p>
          <a:p>
            <a:pPr marL="0" lvl="0" indent="0" algn="l" rtl="0">
              <a:spcBef>
                <a:spcPts val="0"/>
              </a:spcBef>
              <a:spcAft>
                <a:spcPts val="0"/>
              </a:spcAft>
              <a:buNone/>
            </a:pPr>
            <a:endParaRPr b="1"/>
          </a:p>
        </p:txBody>
      </p:sp>
      <p:sp>
        <p:nvSpPr>
          <p:cNvPr id="2318" name="Google Shape;2318;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19" name="Google Shape;2319;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0" name="Google Shape;2320;p126"/>
          <p:cNvSpPr txBox="1">
            <a:spLocks noGrp="1"/>
          </p:cNvSpPr>
          <p:nvPr>
            <p:ph type="body" idx="3"/>
          </p:nvPr>
        </p:nvSpPr>
        <p:spPr>
          <a:xfrm>
            <a:off x="175" y="1284250"/>
            <a:ext cx="9144000" cy="959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Examples for time and frequency thresholds include: </a:t>
            </a:r>
            <a:endParaRPr sz="1600"/>
          </a:p>
          <a:p>
            <a:pPr marL="457200" lvl="0" indent="-317500" algn="l" rtl="0">
              <a:lnSpc>
                <a:spcPct val="150000"/>
              </a:lnSpc>
              <a:spcBef>
                <a:spcPts val="1200"/>
              </a:spcBef>
              <a:spcAft>
                <a:spcPts val="0"/>
              </a:spcAft>
              <a:buSzPts val="1400"/>
              <a:buChar char="●"/>
            </a:pPr>
            <a:r>
              <a:rPr lang="en"/>
              <a:t>A server that normally receives an average of 20 failed logins </a:t>
            </a:r>
            <a:r>
              <a:rPr lang="en" i="1"/>
              <a:t>per hour</a:t>
            </a:r>
            <a:r>
              <a:rPr lang="en"/>
              <a:t> and is now receiving 50. </a:t>
            </a:r>
            <a:endParaRPr/>
          </a:p>
          <a:p>
            <a:pPr marL="457200" lvl="0" indent="-317500" algn="l" rtl="0">
              <a:lnSpc>
                <a:spcPct val="150000"/>
              </a:lnSpc>
              <a:spcBef>
                <a:spcPts val="0"/>
              </a:spcBef>
              <a:spcAft>
                <a:spcPts val="0"/>
              </a:spcAft>
              <a:buSzPts val="1400"/>
              <a:buChar char="●"/>
            </a:pPr>
            <a:r>
              <a:rPr lang="en"/>
              <a:t>Hits on port 443 over the </a:t>
            </a:r>
            <a:r>
              <a:rPr lang="en" i="1"/>
              <a:t>last week</a:t>
            </a:r>
            <a:r>
              <a:rPr lang="en"/>
              <a:t>. </a:t>
            </a:r>
            <a:endParaRPr/>
          </a:p>
          <a:p>
            <a:pPr marL="457200" lvl="0" indent="-317500" algn="l" rtl="0">
              <a:lnSpc>
                <a:spcPct val="150000"/>
              </a:lnSpc>
              <a:spcBef>
                <a:spcPts val="0"/>
              </a:spcBef>
              <a:spcAft>
                <a:spcPts val="0"/>
              </a:spcAft>
              <a:buSzPts val="1400"/>
              <a:buChar char="●"/>
            </a:pPr>
            <a:r>
              <a:rPr lang="en"/>
              <a:t>User logins to a server X </a:t>
            </a:r>
            <a:r>
              <a:rPr lang="en" i="1"/>
              <a:t>times per day</a:t>
            </a:r>
            <a:r>
              <a:rPr lang="en"/>
              <a:t>. </a:t>
            </a:r>
            <a:endParaRPr/>
          </a:p>
          <a:p>
            <a:pPr marL="457200" lvl="0" indent="-317500" algn="l" rtl="0">
              <a:lnSpc>
                <a:spcPct val="150000"/>
              </a:lnSpc>
              <a:spcBef>
                <a:spcPts val="0"/>
              </a:spcBef>
              <a:spcAft>
                <a:spcPts val="0"/>
              </a:spcAft>
              <a:buSzPts val="1400"/>
              <a:buChar char="●"/>
            </a:pPr>
            <a:r>
              <a:rPr lang="en"/>
              <a:t>Use of su command </a:t>
            </a:r>
            <a:r>
              <a:rPr lang="en" i="1"/>
              <a:t>per hour of day</a:t>
            </a:r>
            <a:r>
              <a:rPr lang="en"/>
              <a:t>. </a:t>
            </a:r>
            <a:endParaRPr/>
          </a:p>
          <a:p>
            <a:pPr marL="0" lvl="0" indent="0" algn="l" rtl="0">
              <a:spcBef>
                <a:spcPts val="800"/>
              </a:spcBef>
              <a:spcAft>
                <a:spcPts val="0"/>
              </a:spcAft>
              <a:buNone/>
            </a:pPr>
            <a:endParaRPr/>
          </a:p>
          <a:p>
            <a:pPr marL="0" lvl="0" indent="0" algn="l" rtl="0">
              <a:spcBef>
                <a:spcPts val="800"/>
              </a:spcBef>
              <a:spcAft>
                <a:spcPts val="800"/>
              </a:spcAft>
              <a:buNone/>
            </a:pP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2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326" name="Google Shape;2326;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327" name="Google Shape;2327;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8" name="Google Shape;2328;p12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Working with Logs and Events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review a log event in order to see data and understand the normalization process. </a:t>
            </a:r>
            <a:endParaRPr sz="18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334" name="Google Shape;2334;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5" name="Google Shape;2335;p128"/>
          <p:cNvSpPr txBox="1"/>
          <p:nvPr/>
        </p:nvSpPr>
        <p:spPr>
          <a:xfrm>
            <a:off x="2431300" y="3622725"/>
            <a:ext cx="42135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Working with Logs and Events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41" name="Google Shape;2341;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a:t>
            </a:r>
            <a:endParaRPr/>
          </a:p>
        </p:txBody>
      </p:sp>
      <p:sp>
        <p:nvSpPr>
          <p:cNvPr id="2342" name="Google Shape;2342;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343" name="Google Shape;2343;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4" name="Google Shape;2344;p129"/>
          <p:cNvSpPr txBox="1">
            <a:spLocks noGrp="1"/>
          </p:cNvSpPr>
          <p:nvPr>
            <p:ph type="body" idx="3"/>
          </p:nvPr>
        </p:nvSpPr>
        <p:spPr>
          <a:xfrm>
            <a:off x="175" y="1121413"/>
            <a:ext cx="9144000" cy="3785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1. List two benefits of using SIEMS: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
              <a:t>2. How are logs used in a SIEMS?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
              <a:t>3. What is a baseline and how is it used in a SIEMs</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50" name="Google Shape;2350;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a:t>
            </a:r>
            <a:endParaRPr/>
          </a:p>
        </p:txBody>
      </p:sp>
      <p:sp>
        <p:nvSpPr>
          <p:cNvPr id="2351" name="Google Shape;2351;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352" name="Google Shape;2352;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3" name="Google Shape;2353;p130"/>
          <p:cNvSpPr txBox="1">
            <a:spLocks noGrp="1"/>
          </p:cNvSpPr>
          <p:nvPr>
            <p:ph type="body" idx="3"/>
          </p:nvPr>
        </p:nvSpPr>
        <p:spPr>
          <a:xfrm>
            <a:off x="175" y="1121413"/>
            <a:ext cx="9144000" cy="3785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1. List two benefits of using SIEMS: Answers may include:</a:t>
            </a:r>
            <a:endParaRPr/>
          </a:p>
          <a:p>
            <a:pPr marL="0" lvl="0" indent="0" algn="l" rtl="0">
              <a:spcBef>
                <a:spcPts val="800"/>
              </a:spcBef>
              <a:spcAft>
                <a:spcPts val="0"/>
              </a:spcAft>
              <a:buNone/>
            </a:pPr>
            <a:r>
              <a:rPr lang="en">
                <a:highlight>
                  <a:srgbClr val="FFFF00"/>
                </a:highlight>
              </a:rPr>
              <a:t>Increased efficiency; preventing potential security threats; reducing the impact of security breaches; reducing costs; better reporting log analysis, and retention; and IT compliance</a:t>
            </a:r>
            <a:endParaRPr>
              <a:highlight>
                <a:srgbClr val="FFFF00"/>
              </a:highlight>
            </a:endParaRPr>
          </a:p>
          <a:p>
            <a:pPr marL="0" lvl="0" indent="0" algn="l" rtl="0">
              <a:spcBef>
                <a:spcPts val="800"/>
              </a:spcBef>
              <a:spcAft>
                <a:spcPts val="0"/>
              </a:spcAft>
              <a:buNone/>
            </a:pPr>
            <a:endParaRPr/>
          </a:p>
          <a:p>
            <a:pPr marL="0" lvl="0" indent="0" algn="l" rtl="0">
              <a:spcBef>
                <a:spcPts val="800"/>
              </a:spcBef>
              <a:spcAft>
                <a:spcPts val="0"/>
              </a:spcAft>
              <a:buNone/>
            </a:pPr>
            <a:r>
              <a:rPr lang="en"/>
              <a:t>2. How are logs used in a SIEMS?</a:t>
            </a: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r>
              <a:rPr lang="en"/>
              <a:t>3. What is a baseline and how is it used in a SIEMs</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59" name="Google Shape;2359;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a:t>
            </a:r>
            <a:endParaRPr/>
          </a:p>
        </p:txBody>
      </p:sp>
      <p:sp>
        <p:nvSpPr>
          <p:cNvPr id="2360" name="Google Shape;236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361" name="Google Shape;2361;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62" name="Google Shape;2362;p131"/>
          <p:cNvSpPr txBox="1">
            <a:spLocks noGrp="1"/>
          </p:cNvSpPr>
          <p:nvPr>
            <p:ph type="body" idx="3"/>
          </p:nvPr>
        </p:nvSpPr>
        <p:spPr>
          <a:xfrm>
            <a:off x="175" y="1121413"/>
            <a:ext cx="9144000" cy="3785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1. List two benefits of using SIEMS: Answers may include:</a:t>
            </a:r>
            <a:endParaRPr/>
          </a:p>
          <a:p>
            <a:pPr marL="0" lvl="0" indent="0" algn="l" rtl="0">
              <a:spcBef>
                <a:spcPts val="800"/>
              </a:spcBef>
              <a:spcAft>
                <a:spcPts val="0"/>
              </a:spcAft>
              <a:buNone/>
            </a:pPr>
            <a:r>
              <a:rPr lang="en">
                <a:highlight>
                  <a:srgbClr val="FFFF00"/>
                </a:highlight>
              </a:rPr>
              <a:t>Increased efficiency; preventing potential security threats; reducing the impact of security breaches; reducing costs; better reporting log analysis, and retention; and IT compliance</a:t>
            </a:r>
            <a:endParaRPr>
              <a:highlight>
                <a:srgbClr val="FFFF00"/>
              </a:highlight>
            </a:endParaRPr>
          </a:p>
          <a:p>
            <a:pPr marL="0" lvl="0" indent="0" algn="l" rtl="0">
              <a:spcBef>
                <a:spcPts val="800"/>
              </a:spcBef>
              <a:spcAft>
                <a:spcPts val="0"/>
              </a:spcAft>
              <a:buNone/>
            </a:pPr>
            <a:endParaRPr/>
          </a:p>
          <a:p>
            <a:pPr marL="0" lvl="0" indent="0" algn="l" rtl="0">
              <a:spcBef>
                <a:spcPts val="800"/>
              </a:spcBef>
              <a:spcAft>
                <a:spcPts val="0"/>
              </a:spcAft>
              <a:buNone/>
            </a:pPr>
            <a:r>
              <a:rPr lang="en"/>
              <a:t>2. How are logs used in a SIEMS?</a:t>
            </a:r>
            <a:endParaRPr/>
          </a:p>
          <a:p>
            <a:pPr marL="0" lvl="0" indent="0" algn="l" rtl="0">
              <a:spcBef>
                <a:spcPts val="800"/>
              </a:spcBef>
              <a:spcAft>
                <a:spcPts val="0"/>
              </a:spcAft>
              <a:buNone/>
            </a:pPr>
            <a:r>
              <a:rPr lang="en">
                <a:highlight>
                  <a:srgbClr val="FFFF00"/>
                </a:highlight>
              </a:rPr>
              <a:t>SIEMs collect logs from different sources in real-time and security teams use the data to detect and respond to security incidents. </a:t>
            </a:r>
            <a:endParaRPr>
              <a:highlight>
                <a:srgbClr val="FFFF00"/>
              </a:highlight>
            </a:endParaRPr>
          </a:p>
          <a:p>
            <a:pPr marL="0" lvl="0" indent="0" algn="l" rtl="0">
              <a:spcBef>
                <a:spcPts val="800"/>
              </a:spcBef>
              <a:spcAft>
                <a:spcPts val="0"/>
              </a:spcAft>
              <a:buNone/>
            </a:pPr>
            <a:r>
              <a:rPr lang="en">
                <a:highlight>
                  <a:srgbClr val="FFFF00"/>
                </a:highlight>
              </a:rPr>
              <a:t>Log data is processed into events, which are then used in analysis. </a:t>
            </a:r>
            <a:endParaRPr>
              <a:highlight>
                <a:srgbClr val="FFFF00"/>
              </a:highlight>
            </a:endParaRPr>
          </a:p>
          <a:p>
            <a:pPr marL="0" lvl="0" indent="0" algn="l" rtl="0">
              <a:spcBef>
                <a:spcPts val="800"/>
              </a:spcBef>
              <a:spcAft>
                <a:spcPts val="0"/>
              </a:spcAft>
              <a:buNone/>
            </a:pPr>
            <a:endParaRPr/>
          </a:p>
          <a:p>
            <a:pPr marL="0" lvl="0" indent="0" algn="l" rtl="0">
              <a:spcBef>
                <a:spcPts val="800"/>
              </a:spcBef>
              <a:spcAft>
                <a:spcPts val="0"/>
              </a:spcAft>
              <a:buNone/>
            </a:pPr>
            <a:r>
              <a:rPr lang="en"/>
              <a:t>3. What is a baseline and how is it used in a SIEMs</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0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Introduction to SIEMS</a:t>
            </a:r>
            <a:endParaRPr>
              <a:latin typeface="Roboto Mono"/>
              <a:ea typeface="Roboto Mono"/>
              <a:cs typeface="Roboto Mono"/>
              <a:sym typeface="Roboto Mono"/>
            </a:endParaRPr>
          </a:p>
        </p:txBody>
      </p:sp>
      <p:sp>
        <p:nvSpPr>
          <p:cNvPr id="2050" name="Google Shape;2050;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1" name="Google Shape;2051;p10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2" name="Google Shape;2052;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68" name="Google Shape;2368;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a:t>
            </a:r>
            <a:endParaRPr/>
          </a:p>
        </p:txBody>
      </p:sp>
      <p:sp>
        <p:nvSpPr>
          <p:cNvPr id="2369" name="Google Shape;2369;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370" name="Google Shape;2370;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71" name="Google Shape;2371;p132"/>
          <p:cNvSpPr txBox="1">
            <a:spLocks noGrp="1"/>
          </p:cNvSpPr>
          <p:nvPr>
            <p:ph type="body" idx="3"/>
          </p:nvPr>
        </p:nvSpPr>
        <p:spPr>
          <a:xfrm>
            <a:off x="175" y="1121413"/>
            <a:ext cx="9144000" cy="3785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1. List two benefits of using SIEMS: Answers may include:</a:t>
            </a:r>
            <a:endParaRPr/>
          </a:p>
          <a:p>
            <a:pPr marL="0" lvl="0" indent="0" algn="l" rtl="0">
              <a:spcBef>
                <a:spcPts val="800"/>
              </a:spcBef>
              <a:spcAft>
                <a:spcPts val="0"/>
              </a:spcAft>
              <a:buNone/>
            </a:pPr>
            <a:r>
              <a:rPr lang="en">
                <a:highlight>
                  <a:srgbClr val="FFFF00"/>
                </a:highlight>
              </a:rPr>
              <a:t>Increased efficiency; preventing potential security threats; reducing the impact of security breaches; reducing costs; better reporting log analysis, and retention; and IT compliance</a:t>
            </a:r>
            <a:endParaRPr>
              <a:highlight>
                <a:srgbClr val="FFFF00"/>
              </a:highlight>
            </a:endParaRPr>
          </a:p>
          <a:p>
            <a:pPr marL="0" lvl="0" indent="0" algn="l" rtl="0">
              <a:spcBef>
                <a:spcPts val="800"/>
              </a:spcBef>
              <a:spcAft>
                <a:spcPts val="0"/>
              </a:spcAft>
              <a:buNone/>
            </a:pPr>
            <a:endParaRPr/>
          </a:p>
          <a:p>
            <a:pPr marL="0" lvl="0" indent="0" algn="l" rtl="0">
              <a:spcBef>
                <a:spcPts val="800"/>
              </a:spcBef>
              <a:spcAft>
                <a:spcPts val="0"/>
              </a:spcAft>
              <a:buNone/>
            </a:pPr>
            <a:r>
              <a:rPr lang="en"/>
              <a:t>2. How are logs used in a SIEMS?</a:t>
            </a:r>
            <a:endParaRPr/>
          </a:p>
          <a:p>
            <a:pPr marL="0" lvl="0" indent="0" algn="l" rtl="0">
              <a:spcBef>
                <a:spcPts val="800"/>
              </a:spcBef>
              <a:spcAft>
                <a:spcPts val="0"/>
              </a:spcAft>
              <a:buNone/>
            </a:pPr>
            <a:r>
              <a:rPr lang="en">
                <a:highlight>
                  <a:srgbClr val="FFFF00"/>
                </a:highlight>
              </a:rPr>
              <a:t>SIEMs collect logs from different sources in real-time and security teams use the data to detect and respond to security incidents. </a:t>
            </a:r>
            <a:endParaRPr>
              <a:highlight>
                <a:srgbClr val="FFFF00"/>
              </a:highlight>
            </a:endParaRPr>
          </a:p>
          <a:p>
            <a:pPr marL="0" lvl="0" indent="0" algn="l" rtl="0">
              <a:spcBef>
                <a:spcPts val="800"/>
              </a:spcBef>
              <a:spcAft>
                <a:spcPts val="0"/>
              </a:spcAft>
              <a:buNone/>
            </a:pPr>
            <a:r>
              <a:rPr lang="en">
                <a:solidFill>
                  <a:schemeClr val="dk1"/>
                </a:solidFill>
                <a:highlight>
                  <a:srgbClr val="FFFF00"/>
                </a:highlight>
              </a:rPr>
              <a:t>Log data is processed into events, which are then used in analysis. </a:t>
            </a:r>
            <a:endParaRPr>
              <a:highlight>
                <a:srgbClr val="FFFF00"/>
              </a:highlight>
            </a:endParaRPr>
          </a:p>
          <a:p>
            <a:pPr marL="0" lvl="0" indent="0" algn="l" rtl="0">
              <a:spcBef>
                <a:spcPts val="800"/>
              </a:spcBef>
              <a:spcAft>
                <a:spcPts val="0"/>
              </a:spcAft>
              <a:buNone/>
            </a:pPr>
            <a:endParaRPr/>
          </a:p>
          <a:p>
            <a:pPr marL="0" lvl="0" indent="0" algn="l" rtl="0">
              <a:spcBef>
                <a:spcPts val="800"/>
              </a:spcBef>
              <a:spcAft>
                <a:spcPts val="0"/>
              </a:spcAft>
              <a:buNone/>
            </a:pPr>
            <a:r>
              <a:rPr lang="en"/>
              <a:t>3. What is a baseline and how is it used in a SIEMs</a:t>
            </a:r>
            <a:endParaRPr/>
          </a:p>
          <a:p>
            <a:pPr marL="0" lvl="0" indent="0" algn="l" rtl="0">
              <a:spcBef>
                <a:spcPts val="800"/>
              </a:spcBef>
              <a:spcAft>
                <a:spcPts val="800"/>
              </a:spcAft>
              <a:buNone/>
            </a:pPr>
            <a:r>
              <a:rPr lang="en">
                <a:highlight>
                  <a:srgbClr val="FFFF00"/>
                </a:highlight>
              </a:rPr>
              <a:t>A baseline provides a measure calculated over an extended period of time in order to determine what is normal in a SIEMS data set. </a:t>
            </a:r>
            <a:endParaRPr>
              <a:highlight>
                <a:srgbClr val="FFFF0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77" name="Google Shape;2377;p133"/>
          <p:cNvSpPr txBox="1">
            <a:spLocks noGrp="1"/>
          </p:cNvSpPr>
          <p:nvPr>
            <p:ph type="subTitle" idx="1"/>
          </p:nvPr>
        </p:nvSpPr>
        <p:spPr>
          <a:xfrm>
            <a:off x="0" y="675975"/>
            <a:ext cx="9144000" cy="783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2: Using the sample log entry:</a:t>
            </a:r>
            <a:endParaRPr/>
          </a:p>
          <a:p>
            <a:pPr marL="0" lvl="0" indent="0" algn="l" rtl="0">
              <a:spcBef>
                <a:spcPts val="1000"/>
              </a:spcBef>
              <a:spcAft>
                <a:spcPts val="0"/>
              </a:spcAft>
              <a:buNone/>
            </a:pPr>
            <a:r>
              <a:rPr lang="en" sz="1100">
                <a:solidFill>
                  <a:srgbClr val="24292E"/>
                </a:solidFill>
                <a:latin typeface="Roboto Mono"/>
                <a:ea typeface="Roboto Mono"/>
                <a:cs typeface="Roboto Mono"/>
                <a:sym typeface="Roboto Mono"/>
              </a:rPr>
              <a:t>192.188.106.240 - - [06/Feb/2019:23:59:45] </a:t>
            </a:r>
            <a:r>
              <a:rPr lang="en" sz="1100">
                <a:solidFill>
                  <a:srgbClr val="032F62"/>
                </a:solidFill>
                <a:latin typeface="Roboto Mono"/>
                <a:ea typeface="Roboto Mono"/>
                <a:cs typeface="Roboto Mono"/>
                <a:sym typeface="Roboto Mono"/>
              </a:rPr>
              <a:t>"GET http://www.buttercupgames.com/category.screen?</a:t>
            </a:r>
            <a:endParaRPr sz="1100">
              <a:solidFill>
                <a:srgbClr val="24292E"/>
              </a:solidFill>
              <a:latin typeface="Roboto Mono"/>
              <a:ea typeface="Roboto Mono"/>
              <a:cs typeface="Roboto Mono"/>
              <a:sym typeface="Roboto Mono"/>
            </a:endParaRPr>
          </a:p>
          <a:p>
            <a:pPr marL="0" marR="152400" lvl="0" indent="0" algn="l" rtl="0">
              <a:lnSpc>
                <a:spcPct val="145000"/>
              </a:lnSpc>
              <a:spcBef>
                <a:spcPts val="0"/>
              </a:spcBef>
              <a:spcAft>
                <a:spcPts val="0"/>
              </a:spcAft>
              <a:buClr>
                <a:schemeClr val="dk1"/>
              </a:buClr>
              <a:buSzPts val="1100"/>
              <a:buFont typeface="Arial"/>
              <a:buNone/>
            </a:pPr>
            <a:r>
              <a:rPr lang="en" sz="1100">
                <a:solidFill>
                  <a:srgbClr val="032F62"/>
                </a:solidFill>
                <a:latin typeface="Roboto Mono"/>
                <a:ea typeface="Roboto Mono"/>
                <a:cs typeface="Roboto Mono"/>
                <a:sym typeface="Roboto Mono"/>
              </a:rPr>
              <a:t>categoryId=TEE&amp;JSESSIONID=SD2SL4FF9ADFF4959 HTTP 1.1"</a:t>
            </a:r>
            <a:r>
              <a:rPr lang="en" sz="1100">
                <a:solidFill>
                  <a:srgbClr val="24292E"/>
                </a:solidFill>
                <a:latin typeface="Roboto Mono"/>
                <a:ea typeface="Roboto Mono"/>
                <a:cs typeface="Roboto Mono"/>
                <a:sym typeface="Roboto Mono"/>
              </a:rPr>
              <a:t> 200 2958</a:t>
            </a:r>
            <a:endParaRPr sz="1100">
              <a:solidFill>
                <a:srgbClr val="24292E"/>
              </a:solidFill>
              <a:latin typeface="Roboto Mono"/>
              <a:ea typeface="Roboto Mono"/>
              <a:cs typeface="Roboto Mono"/>
              <a:sym typeface="Roboto Mono"/>
            </a:endParaRPr>
          </a:p>
          <a:p>
            <a:pPr marL="0" lvl="0" indent="0" algn="l" rtl="0">
              <a:spcBef>
                <a:spcPts val="0"/>
              </a:spcBef>
              <a:spcAft>
                <a:spcPts val="0"/>
              </a:spcAft>
              <a:buNone/>
            </a:pPr>
            <a:endParaRPr/>
          </a:p>
        </p:txBody>
      </p:sp>
      <p:sp>
        <p:nvSpPr>
          <p:cNvPr id="2378" name="Google Shape;2378;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379" name="Google Shape;2379;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0" name="Google Shape;2380;p133"/>
          <p:cNvSpPr txBox="1">
            <a:spLocks noGrp="1"/>
          </p:cNvSpPr>
          <p:nvPr>
            <p:ph type="body" idx="3"/>
          </p:nvPr>
        </p:nvSpPr>
        <p:spPr>
          <a:xfrm>
            <a:off x="0" y="1710976"/>
            <a:ext cx="9144000" cy="3162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Field names and values: </a:t>
            </a:r>
            <a:endParaRPr/>
          </a:p>
          <a:p>
            <a:pPr marL="0" lvl="0" indent="0" algn="l" rtl="0">
              <a:lnSpc>
                <a:spcPct val="115000"/>
              </a:lnSpc>
              <a:spcBef>
                <a:spcPts val="800"/>
              </a:spcBef>
              <a:spcAft>
                <a:spcPts val="0"/>
              </a:spcAft>
              <a:buNone/>
            </a:pPr>
            <a:endParaRPr sz="1200">
              <a:highlight>
                <a:srgbClr val="FFFF00"/>
              </a:highlight>
              <a:latin typeface="Roboto Mono"/>
              <a:ea typeface="Roboto Mono"/>
              <a:cs typeface="Roboto Mono"/>
              <a:sym typeface="Roboto Mono"/>
            </a:endParaRPr>
          </a:p>
          <a:p>
            <a:pPr marL="0" lvl="0" indent="0" algn="l" rtl="0">
              <a:spcBef>
                <a:spcPts val="12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86" name="Google Shape;2386;p134"/>
          <p:cNvSpPr txBox="1">
            <a:spLocks noGrp="1"/>
          </p:cNvSpPr>
          <p:nvPr>
            <p:ph type="subTitle" idx="1"/>
          </p:nvPr>
        </p:nvSpPr>
        <p:spPr>
          <a:xfrm>
            <a:off x="0" y="675975"/>
            <a:ext cx="9144000" cy="783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2: Using the sample log entry:</a:t>
            </a:r>
            <a:endParaRPr/>
          </a:p>
          <a:p>
            <a:pPr marL="0" lvl="0" indent="0" algn="l" rtl="0">
              <a:spcBef>
                <a:spcPts val="1000"/>
              </a:spcBef>
              <a:spcAft>
                <a:spcPts val="0"/>
              </a:spcAft>
              <a:buNone/>
            </a:pPr>
            <a:r>
              <a:rPr lang="en" sz="1100">
                <a:solidFill>
                  <a:srgbClr val="24292E"/>
                </a:solidFill>
                <a:latin typeface="Roboto Mono"/>
                <a:ea typeface="Roboto Mono"/>
                <a:cs typeface="Roboto Mono"/>
                <a:sym typeface="Roboto Mono"/>
              </a:rPr>
              <a:t>192.188.106.240 - - [06/Feb/2019:23:59:45] </a:t>
            </a:r>
            <a:r>
              <a:rPr lang="en" sz="1100">
                <a:solidFill>
                  <a:srgbClr val="032F62"/>
                </a:solidFill>
                <a:latin typeface="Roboto Mono"/>
                <a:ea typeface="Roboto Mono"/>
                <a:cs typeface="Roboto Mono"/>
                <a:sym typeface="Roboto Mono"/>
              </a:rPr>
              <a:t>"GET http://www.buttercupgames.com/category.screen?</a:t>
            </a:r>
            <a:endParaRPr sz="1100">
              <a:solidFill>
                <a:srgbClr val="24292E"/>
              </a:solidFill>
              <a:latin typeface="Roboto Mono"/>
              <a:ea typeface="Roboto Mono"/>
              <a:cs typeface="Roboto Mono"/>
              <a:sym typeface="Roboto Mono"/>
            </a:endParaRPr>
          </a:p>
          <a:p>
            <a:pPr marL="0" marR="152400" lvl="0" indent="0" algn="l" rtl="0">
              <a:lnSpc>
                <a:spcPct val="145000"/>
              </a:lnSpc>
              <a:spcBef>
                <a:spcPts val="0"/>
              </a:spcBef>
              <a:spcAft>
                <a:spcPts val="0"/>
              </a:spcAft>
              <a:buNone/>
            </a:pPr>
            <a:r>
              <a:rPr lang="en" sz="1100">
                <a:solidFill>
                  <a:srgbClr val="032F62"/>
                </a:solidFill>
                <a:latin typeface="Roboto Mono"/>
                <a:ea typeface="Roboto Mono"/>
                <a:cs typeface="Roboto Mono"/>
                <a:sym typeface="Roboto Mono"/>
              </a:rPr>
              <a:t>categoryId=TEE&amp;JSESSIONID=SD2SL4FF9ADFF4959 HTTP 1.1"</a:t>
            </a:r>
            <a:r>
              <a:rPr lang="en" sz="1100">
                <a:solidFill>
                  <a:srgbClr val="24292E"/>
                </a:solidFill>
                <a:latin typeface="Roboto Mono"/>
                <a:ea typeface="Roboto Mono"/>
                <a:cs typeface="Roboto Mono"/>
                <a:sym typeface="Roboto Mono"/>
              </a:rPr>
              <a:t> 200 2958</a:t>
            </a:r>
            <a:endParaRPr sz="1100">
              <a:solidFill>
                <a:srgbClr val="24292E"/>
              </a:solidFill>
              <a:latin typeface="Roboto Mono"/>
              <a:ea typeface="Roboto Mono"/>
              <a:cs typeface="Roboto Mono"/>
              <a:sym typeface="Roboto Mono"/>
            </a:endParaRPr>
          </a:p>
          <a:p>
            <a:pPr marL="0" lvl="0" indent="0" algn="l" rtl="0">
              <a:spcBef>
                <a:spcPts val="0"/>
              </a:spcBef>
              <a:spcAft>
                <a:spcPts val="0"/>
              </a:spcAft>
              <a:buNone/>
            </a:pPr>
            <a:endParaRPr/>
          </a:p>
        </p:txBody>
      </p:sp>
      <p:sp>
        <p:nvSpPr>
          <p:cNvPr id="2387" name="Google Shape;2387;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388" name="Google Shape;2388;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9" name="Google Shape;2389;p134"/>
          <p:cNvSpPr txBox="1">
            <a:spLocks noGrp="1"/>
          </p:cNvSpPr>
          <p:nvPr>
            <p:ph type="body" idx="3"/>
          </p:nvPr>
        </p:nvSpPr>
        <p:spPr>
          <a:xfrm>
            <a:off x="0" y="1710976"/>
            <a:ext cx="9144000" cy="3162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Field names and values: </a:t>
            </a:r>
            <a:endParaRPr/>
          </a:p>
          <a:p>
            <a:pPr marL="0" lvl="0" indent="0" algn="l" rtl="0">
              <a:lnSpc>
                <a:spcPct val="115000"/>
              </a:lnSpc>
              <a:spcBef>
                <a:spcPts val="800"/>
              </a:spcBef>
              <a:spcAft>
                <a:spcPts val="0"/>
              </a:spcAft>
              <a:buNone/>
            </a:pPr>
            <a:r>
              <a:rPr lang="en" b="1">
                <a:highlight>
                  <a:srgbClr val="FFFF00"/>
                </a:highlight>
                <a:latin typeface="Roboto Mono"/>
                <a:ea typeface="Roboto Mono"/>
                <a:cs typeface="Roboto Mono"/>
                <a:sym typeface="Roboto Mono"/>
              </a:rPr>
              <a:t>client_ip</a:t>
            </a:r>
            <a:r>
              <a:rPr lang="en">
                <a:highlight>
                  <a:srgbClr val="FFFF00"/>
                </a:highlight>
                <a:latin typeface="Roboto Mono"/>
                <a:ea typeface="Roboto Mono"/>
                <a:cs typeface="Roboto Mono"/>
                <a:sym typeface="Roboto Mono"/>
              </a:rPr>
              <a:t> = 192.188.106.240</a:t>
            </a:r>
            <a:endParaRPr>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b="1">
                <a:highlight>
                  <a:srgbClr val="FFFF00"/>
                </a:highlight>
                <a:latin typeface="Roboto Mono"/>
                <a:ea typeface="Roboto Mono"/>
                <a:cs typeface="Roboto Mono"/>
                <a:sym typeface="Roboto Mono"/>
              </a:rPr>
              <a:t>timestamp</a:t>
            </a:r>
            <a:r>
              <a:rPr lang="en">
                <a:highlight>
                  <a:srgbClr val="FFFF00"/>
                </a:highlight>
                <a:latin typeface="Roboto Mono"/>
                <a:ea typeface="Roboto Mono"/>
                <a:cs typeface="Roboto Mono"/>
                <a:sym typeface="Roboto Mono"/>
              </a:rPr>
              <a:t> = 06/Feb/2019:23:59:45</a:t>
            </a:r>
            <a:endParaRPr>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b="1">
                <a:highlight>
                  <a:srgbClr val="FFFF00"/>
                </a:highlight>
                <a:latin typeface="Roboto Mono"/>
                <a:ea typeface="Roboto Mono"/>
                <a:cs typeface="Roboto Mono"/>
                <a:sym typeface="Roboto Mono"/>
              </a:rPr>
              <a:t>http_method</a:t>
            </a:r>
            <a:r>
              <a:rPr lang="en">
                <a:highlight>
                  <a:srgbClr val="FFFF00"/>
                </a:highlight>
                <a:latin typeface="Roboto Mono"/>
                <a:ea typeface="Roboto Mono"/>
                <a:cs typeface="Roboto Mono"/>
                <a:sym typeface="Roboto Mono"/>
              </a:rPr>
              <a:t> = GET</a:t>
            </a:r>
            <a:endParaRPr>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b="1">
                <a:highlight>
                  <a:srgbClr val="FFFF00"/>
                </a:highlight>
                <a:latin typeface="Roboto Mono"/>
                <a:ea typeface="Roboto Mono"/>
                <a:cs typeface="Roboto Mono"/>
                <a:sym typeface="Roboto Mono"/>
              </a:rPr>
              <a:t>http_url</a:t>
            </a:r>
            <a:r>
              <a:rPr lang="en">
                <a:highlight>
                  <a:srgbClr val="FFFF00"/>
                </a:highlight>
                <a:latin typeface="Roboto Mono"/>
                <a:ea typeface="Roboto Mono"/>
                <a:cs typeface="Roboto Mono"/>
                <a:sym typeface="Roboto Mono"/>
              </a:rPr>
              <a:t> = GET http://www.buttercupgames.com/category.screen?categoryId=TEE&amp;JSESSIONID=SD2SL4FF9ADFF4959 HTTP 1.1</a:t>
            </a:r>
            <a:endParaRPr>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b="1">
                <a:highlight>
                  <a:srgbClr val="FFFF00"/>
                </a:highlight>
                <a:latin typeface="Roboto Mono"/>
                <a:ea typeface="Roboto Mono"/>
                <a:cs typeface="Roboto Mono"/>
                <a:sym typeface="Roboto Mono"/>
              </a:rPr>
              <a:t>status</a:t>
            </a:r>
            <a:r>
              <a:rPr lang="en">
                <a:highlight>
                  <a:srgbClr val="FFFF00"/>
                </a:highlight>
                <a:latin typeface="Roboto Mono"/>
                <a:ea typeface="Roboto Mono"/>
                <a:cs typeface="Roboto Mono"/>
                <a:sym typeface="Roboto Mono"/>
              </a:rPr>
              <a:t> = 200</a:t>
            </a:r>
            <a:endParaRPr>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b="1">
                <a:highlight>
                  <a:srgbClr val="FFFF00"/>
                </a:highlight>
                <a:latin typeface="Roboto Mono"/>
                <a:ea typeface="Roboto Mono"/>
                <a:cs typeface="Roboto Mono"/>
                <a:sym typeface="Roboto Mono"/>
              </a:rPr>
              <a:t>bytes</a:t>
            </a:r>
            <a:r>
              <a:rPr lang="en">
                <a:highlight>
                  <a:srgbClr val="FFFF00"/>
                </a:highlight>
                <a:latin typeface="Roboto Mono"/>
                <a:ea typeface="Roboto Mono"/>
                <a:cs typeface="Roboto Mono"/>
                <a:sym typeface="Roboto Mono"/>
              </a:rPr>
              <a:t> = 2958</a:t>
            </a:r>
            <a:endParaRPr>
              <a:highlight>
                <a:srgbClr val="FFFF00"/>
              </a:highlight>
              <a:latin typeface="Roboto Mono"/>
              <a:ea typeface="Roboto Mono"/>
              <a:cs typeface="Roboto Mono"/>
              <a:sym typeface="Roboto Mono"/>
            </a:endParaRPr>
          </a:p>
          <a:p>
            <a:pPr marL="0" lvl="0" indent="0" algn="l" rtl="0">
              <a:spcBef>
                <a:spcPts val="12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395" name="Google Shape;2395;p135"/>
          <p:cNvSpPr txBox="1">
            <a:spLocks noGrp="1"/>
          </p:cNvSpPr>
          <p:nvPr>
            <p:ph type="subTitle" idx="1"/>
          </p:nvPr>
        </p:nvSpPr>
        <p:spPr>
          <a:xfrm>
            <a:off x="0" y="675975"/>
            <a:ext cx="9144000" cy="6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Part 3: </a:t>
            </a:r>
            <a:r>
              <a:rPr lang="en" sz="1600">
                <a:highlight>
                  <a:srgbClr val="FFFFFF"/>
                </a:highlight>
              </a:rPr>
              <a:t>Write a pseudo-code statement(s) that checks if the GET request to the server was unsuccessful for the source IP address and the date in our sample log entry.</a:t>
            </a:r>
            <a:r>
              <a:rPr lang="en" sz="1600">
                <a:highlight>
                  <a:srgbClr val="FFFFFF"/>
                </a:highlight>
                <a:latin typeface="Arial"/>
                <a:ea typeface="Arial"/>
                <a:cs typeface="Arial"/>
                <a:sym typeface="Arial"/>
              </a:rPr>
              <a:t> </a:t>
            </a:r>
            <a:endParaRPr sz="1600"/>
          </a:p>
          <a:p>
            <a:pPr marL="0" lvl="0" indent="0" algn="l" rtl="0">
              <a:spcBef>
                <a:spcPts val="1000"/>
              </a:spcBef>
              <a:spcAft>
                <a:spcPts val="0"/>
              </a:spcAft>
              <a:buNone/>
            </a:pPr>
            <a:endParaRPr/>
          </a:p>
        </p:txBody>
      </p:sp>
      <p:sp>
        <p:nvSpPr>
          <p:cNvPr id="2396" name="Google Shape;2396;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397" name="Google Shape;2397;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98" name="Google Shape;2398;p135"/>
          <p:cNvSpPr txBox="1">
            <a:spLocks noGrp="1"/>
          </p:cNvSpPr>
          <p:nvPr>
            <p:ph type="body" idx="3"/>
          </p:nvPr>
        </p:nvSpPr>
        <p:spPr>
          <a:xfrm>
            <a:off x="0" y="1443037"/>
            <a:ext cx="9144000" cy="34299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0"/>
              </a:spcAft>
              <a:buNone/>
            </a:pPr>
            <a:endParaRPr sz="1200">
              <a:highlight>
                <a:srgbClr val="FFFF00"/>
              </a:highlight>
              <a:latin typeface="Roboto Mono"/>
              <a:ea typeface="Roboto Mono"/>
              <a:cs typeface="Roboto Mono"/>
              <a:sym typeface="Roboto Mono"/>
            </a:endParaRPr>
          </a:p>
          <a:p>
            <a:pPr marL="0" lvl="0" indent="0" algn="l" rtl="0">
              <a:spcBef>
                <a:spcPts val="12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404" name="Google Shape;2404;p136"/>
          <p:cNvSpPr txBox="1">
            <a:spLocks noGrp="1"/>
          </p:cNvSpPr>
          <p:nvPr>
            <p:ph type="subTitle" idx="1"/>
          </p:nvPr>
        </p:nvSpPr>
        <p:spPr>
          <a:xfrm>
            <a:off x="0" y="675975"/>
            <a:ext cx="9144000" cy="6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Part 3: </a:t>
            </a:r>
            <a:r>
              <a:rPr lang="en" sz="1600">
                <a:highlight>
                  <a:srgbClr val="FFFFFF"/>
                </a:highlight>
              </a:rPr>
              <a:t>Write a pseudo-code statement(s) that checks if the GET request to the server was unsuccessful for the source IP address and the date in our sample log entry.</a:t>
            </a:r>
            <a:r>
              <a:rPr lang="en" sz="1600">
                <a:highlight>
                  <a:srgbClr val="FFFFFF"/>
                </a:highlight>
                <a:latin typeface="Arial"/>
                <a:ea typeface="Arial"/>
                <a:cs typeface="Arial"/>
                <a:sym typeface="Arial"/>
              </a:rPr>
              <a:t> </a:t>
            </a:r>
            <a:endParaRPr sz="1600"/>
          </a:p>
          <a:p>
            <a:pPr marL="0" lvl="0" indent="0" algn="l" rtl="0">
              <a:spcBef>
                <a:spcPts val="1000"/>
              </a:spcBef>
              <a:spcAft>
                <a:spcPts val="0"/>
              </a:spcAft>
              <a:buNone/>
            </a:pPr>
            <a:endParaRPr/>
          </a:p>
        </p:txBody>
      </p:sp>
      <p:sp>
        <p:nvSpPr>
          <p:cNvPr id="2405" name="Google Shape;2405;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406" name="Google Shape;2406;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7" name="Google Shape;2407;p136"/>
          <p:cNvSpPr txBox="1">
            <a:spLocks noGrp="1"/>
          </p:cNvSpPr>
          <p:nvPr>
            <p:ph type="body" idx="3"/>
          </p:nvPr>
        </p:nvSpPr>
        <p:spPr>
          <a:xfrm>
            <a:off x="0" y="1443037"/>
            <a:ext cx="9144000" cy="34299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0"/>
              </a:spcAft>
              <a:buNone/>
            </a:pPr>
            <a:r>
              <a:rPr lang="en" sz="1600">
                <a:latin typeface="Roboto Mono"/>
                <a:ea typeface="Roboto Mono"/>
                <a:cs typeface="Roboto Mono"/>
                <a:sym typeface="Roboto Mono"/>
              </a:rPr>
              <a:t>Potential Solution: </a:t>
            </a:r>
            <a:endParaRPr sz="1600">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client_ip is equal to </a:t>
            </a:r>
            <a:r>
              <a:rPr lang="en" sz="1800">
                <a:solidFill>
                  <a:srgbClr val="032F62"/>
                </a:solidFill>
                <a:highlight>
                  <a:srgbClr val="FFFF00"/>
                </a:highlight>
                <a:latin typeface="Roboto Mono"/>
                <a:ea typeface="Roboto Mono"/>
                <a:cs typeface="Roboto Mono"/>
                <a:sym typeface="Roboto Mono"/>
              </a:rPr>
              <a:t>`192.188.106.240`</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AND</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timestamp is equal to </a:t>
            </a:r>
            <a:r>
              <a:rPr lang="en" sz="1800">
                <a:solidFill>
                  <a:srgbClr val="032F62"/>
                </a:solidFill>
                <a:highlight>
                  <a:srgbClr val="FFFF00"/>
                </a:highlight>
                <a:latin typeface="Roboto Mono"/>
                <a:ea typeface="Roboto Mono"/>
                <a:cs typeface="Roboto Mono"/>
                <a:sym typeface="Roboto Mono"/>
              </a:rPr>
              <a:t>`06/Feb/2019:23:59:45`</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AND</a:t>
            </a:r>
            <a:endParaRPr sz="1800">
              <a:solidFill>
                <a:srgbClr val="24292E"/>
              </a:solidFill>
              <a:highlight>
                <a:srgbClr val="FFFF00"/>
              </a:highlight>
              <a:latin typeface="Roboto Mono"/>
              <a:ea typeface="Roboto Mono"/>
              <a:cs typeface="Roboto Mono"/>
              <a:sym typeface="Roboto Mono"/>
            </a:endParaRPr>
          </a:p>
          <a:p>
            <a:pPr marL="0" marR="152400" lvl="0" indent="0" algn="l" rtl="0">
              <a:lnSpc>
                <a:spcPct val="145000"/>
              </a:lnSpc>
              <a:spcBef>
                <a:spcPts val="1200"/>
              </a:spcBef>
              <a:spcAft>
                <a:spcPts val="0"/>
              </a:spcAft>
              <a:buClr>
                <a:schemeClr val="dk1"/>
              </a:buClr>
              <a:buSzPts val="1100"/>
              <a:buFont typeface="Arial"/>
              <a:buNone/>
            </a:pPr>
            <a:r>
              <a:rPr lang="en" sz="1800">
                <a:solidFill>
                  <a:srgbClr val="24292E"/>
                </a:solidFill>
                <a:highlight>
                  <a:srgbClr val="FFFF00"/>
                </a:highlight>
                <a:latin typeface="Roboto Mono"/>
                <a:ea typeface="Roboto Mono"/>
                <a:cs typeface="Roboto Mono"/>
                <a:sym typeface="Roboto Mono"/>
              </a:rPr>
              <a:t>status does not equal </a:t>
            </a:r>
            <a:r>
              <a:rPr lang="en" sz="1800">
                <a:solidFill>
                  <a:srgbClr val="032F62"/>
                </a:solidFill>
                <a:highlight>
                  <a:srgbClr val="FFFF00"/>
                </a:highlight>
                <a:latin typeface="Roboto Mono"/>
                <a:ea typeface="Roboto Mono"/>
                <a:cs typeface="Roboto Mono"/>
                <a:sym typeface="Roboto Mono"/>
              </a:rPr>
              <a:t>`200`</a:t>
            </a:r>
            <a:endParaRPr sz="1800">
              <a:solidFill>
                <a:srgbClr val="032F62"/>
              </a:solidFill>
              <a:highlight>
                <a:srgbClr val="FFFF00"/>
              </a:highlight>
              <a:latin typeface="Roboto Mono"/>
              <a:ea typeface="Roboto Mono"/>
              <a:cs typeface="Roboto Mono"/>
              <a:sym typeface="Roboto Mono"/>
            </a:endParaRPr>
          </a:p>
          <a:p>
            <a:pPr marL="0" lvl="0" indent="0" algn="l" rtl="0">
              <a:lnSpc>
                <a:spcPct val="115000"/>
              </a:lnSpc>
              <a:spcBef>
                <a:spcPts val="300"/>
              </a:spcBef>
              <a:spcAft>
                <a:spcPts val="0"/>
              </a:spcAft>
              <a:buNone/>
            </a:pPr>
            <a:endParaRPr sz="1600">
              <a:latin typeface="Roboto Mono"/>
              <a:ea typeface="Roboto Mono"/>
              <a:cs typeface="Roboto Mono"/>
              <a:sym typeface="Roboto Mono"/>
            </a:endParaRPr>
          </a:p>
          <a:p>
            <a:pPr marL="0" lvl="0" indent="0" algn="l" rtl="0">
              <a:spcBef>
                <a:spcPts val="12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413" name="Google Shape;2413;p137"/>
          <p:cNvSpPr txBox="1">
            <a:spLocks noGrp="1"/>
          </p:cNvSpPr>
          <p:nvPr>
            <p:ph type="subTitle" idx="1"/>
          </p:nvPr>
        </p:nvSpPr>
        <p:spPr>
          <a:xfrm>
            <a:off x="0" y="675975"/>
            <a:ext cx="9144000" cy="6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Part 3: </a:t>
            </a:r>
            <a:r>
              <a:rPr lang="en" sz="1600" b="1">
                <a:highlight>
                  <a:srgbClr val="FFFFFF"/>
                </a:highlight>
              </a:rPr>
              <a:t>Extra Challenge: </a:t>
            </a:r>
            <a:r>
              <a:rPr lang="en" sz="1600">
                <a:highlight>
                  <a:srgbClr val="FFFFFF"/>
                </a:highlight>
              </a:rPr>
              <a:t>Send an alert if the count of unsuccessful GET responses are greater than 50 in one minute. </a:t>
            </a:r>
            <a:endParaRPr sz="1600"/>
          </a:p>
          <a:p>
            <a:pPr marL="0" lvl="0" indent="0" algn="l" rtl="0">
              <a:spcBef>
                <a:spcPts val="1000"/>
              </a:spcBef>
              <a:spcAft>
                <a:spcPts val="0"/>
              </a:spcAft>
              <a:buNone/>
            </a:pPr>
            <a:endParaRPr/>
          </a:p>
        </p:txBody>
      </p:sp>
      <p:sp>
        <p:nvSpPr>
          <p:cNvPr id="2414" name="Google Shape;2414;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415" name="Google Shape;2415;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6" name="Google Shape;2416;p137"/>
          <p:cNvSpPr txBox="1">
            <a:spLocks noGrp="1"/>
          </p:cNvSpPr>
          <p:nvPr>
            <p:ph type="body" idx="3"/>
          </p:nvPr>
        </p:nvSpPr>
        <p:spPr>
          <a:xfrm>
            <a:off x="0" y="1443037"/>
            <a:ext cx="9144000" cy="3429900"/>
          </a:xfrm>
          <a:prstGeom prst="rect">
            <a:avLst/>
          </a:prstGeom>
        </p:spPr>
        <p:txBody>
          <a:bodyPr spcFirstLastPara="1" wrap="square" lIns="457200" tIns="0" rIns="457200" bIns="914400" anchor="t" anchorCtr="0">
            <a:noAutofit/>
          </a:bodyPr>
          <a:lstStyle/>
          <a:p>
            <a:pPr marL="0" marR="152400" lvl="0" indent="0" algn="l" rtl="0">
              <a:lnSpc>
                <a:spcPct val="145000"/>
              </a:lnSpc>
              <a:spcBef>
                <a:spcPts val="0"/>
              </a:spcBef>
              <a:spcAft>
                <a:spcPts val="0"/>
              </a:spcAft>
              <a:buClr>
                <a:schemeClr val="dk1"/>
              </a:buClr>
              <a:buSzPts val="1100"/>
              <a:buFont typeface="Arial"/>
              <a:buNone/>
            </a:pP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300"/>
              </a:spcBef>
              <a:spcAft>
                <a:spcPts val="0"/>
              </a:spcAft>
              <a:buNone/>
            </a:pPr>
            <a:endParaRPr sz="1200">
              <a:highlight>
                <a:srgbClr val="FFFF00"/>
              </a:highlight>
              <a:latin typeface="Roboto Mono"/>
              <a:ea typeface="Roboto Mono"/>
              <a:cs typeface="Roboto Mono"/>
              <a:sym typeface="Roboto Mono"/>
            </a:endParaRPr>
          </a:p>
          <a:p>
            <a:pPr marL="0" lvl="0" indent="0" algn="l" rtl="0">
              <a:spcBef>
                <a:spcPts val="12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Logs and Events Review</a:t>
            </a:r>
            <a:endParaRPr/>
          </a:p>
        </p:txBody>
      </p:sp>
      <p:sp>
        <p:nvSpPr>
          <p:cNvPr id="2422" name="Google Shape;2422;p138"/>
          <p:cNvSpPr txBox="1">
            <a:spLocks noGrp="1"/>
          </p:cNvSpPr>
          <p:nvPr>
            <p:ph type="subTitle" idx="1"/>
          </p:nvPr>
        </p:nvSpPr>
        <p:spPr>
          <a:xfrm>
            <a:off x="0" y="675975"/>
            <a:ext cx="9144000" cy="6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Part 3: </a:t>
            </a:r>
            <a:r>
              <a:rPr lang="en" sz="1600" b="1">
                <a:highlight>
                  <a:srgbClr val="FFFFFF"/>
                </a:highlight>
              </a:rPr>
              <a:t>Extra Challenge: </a:t>
            </a:r>
            <a:r>
              <a:rPr lang="en" sz="1600">
                <a:highlight>
                  <a:srgbClr val="FFFFFF"/>
                </a:highlight>
              </a:rPr>
              <a:t>Send an alert if the count of unsuccessful GET responses are greater than 50 in one minute. </a:t>
            </a:r>
            <a:endParaRPr sz="1600"/>
          </a:p>
          <a:p>
            <a:pPr marL="0" lvl="0" indent="0" algn="l" rtl="0">
              <a:spcBef>
                <a:spcPts val="1000"/>
              </a:spcBef>
              <a:spcAft>
                <a:spcPts val="0"/>
              </a:spcAft>
              <a:buNone/>
            </a:pPr>
            <a:endParaRPr/>
          </a:p>
        </p:txBody>
      </p:sp>
      <p:sp>
        <p:nvSpPr>
          <p:cNvPr id="2423" name="Google Shape;2423;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424" name="Google Shape;2424;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25" name="Google Shape;2425;p138"/>
          <p:cNvSpPr txBox="1">
            <a:spLocks noGrp="1"/>
          </p:cNvSpPr>
          <p:nvPr>
            <p:ph type="body" idx="3"/>
          </p:nvPr>
        </p:nvSpPr>
        <p:spPr>
          <a:xfrm>
            <a:off x="0" y="1443037"/>
            <a:ext cx="9144000" cy="34299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0"/>
              </a:spcAft>
              <a:buNone/>
            </a:pPr>
            <a:r>
              <a:rPr lang="en" sz="1800">
                <a:latin typeface="Roboto Mono"/>
                <a:ea typeface="Roboto Mono"/>
                <a:cs typeface="Roboto Mono"/>
                <a:sym typeface="Roboto Mono"/>
              </a:rPr>
              <a:t>Potential Solution: </a:t>
            </a:r>
            <a:endParaRPr sz="1800">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Store the count of unsuccessful responses </a:t>
            </a:r>
            <a:r>
              <a:rPr lang="en" sz="1800">
                <a:solidFill>
                  <a:srgbClr val="D73A49"/>
                </a:solidFill>
                <a:highlight>
                  <a:srgbClr val="FFFF00"/>
                </a:highlight>
                <a:latin typeface="Roboto Mono"/>
                <a:ea typeface="Roboto Mono"/>
                <a:cs typeface="Roboto Mono"/>
                <a:sym typeface="Roboto Mono"/>
              </a:rPr>
              <a:t>in</a:t>
            </a:r>
            <a:r>
              <a:rPr lang="en" sz="1800">
                <a:solidFill>
                  <a:srgbClr val="24292E"/>
                </a:solidFill>
                <a:highlight>
                  <a:srgbClr val="FFFF00"/>
                </a:highlight>
                <a:latin typeface="Roboto Mono"/>
                <a:ea typeface="Roboto Mono"/>
                <a:cs typeface="Roboto Mono"/>
                <a:sym typeface="Roboto Mono"/>
              </a:rPr>
              <a:t> count</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D73A49"/>
                </a:solidFill>
                <a:highlight>
                  <a:srgbClr val="FFFF00"/>
                </a:highlight>
                <a:latin typeface="Roboto Mono"/>
                <a:ea typeface="Roboto Mono"/>
                <a:cs typeface="Roboto Mono"/>
                <a:sym typeface="Roboto Mono"/>
              </a:rPr>
              <a:t>if</a:t>
            </a:r>
            <a:r>
              <a:rPr lang="en" sz="1800">
                <a:solidFill>
                  <a:srgbClr val="24292E"/>
                </a:solidFill>
                <a:highlight>
                  <a:srgbClr val="FFFF00"/>
                </a:highlight>
                <a:latin typeface="Roboto Mono"/>
                <a:ea typeface="Roboto Mono"/>
                <a:cs typeface="Roboto Mono"/>
                <a:sym typeface="Roboto Mono"/>
              </a:rPr>
              <a:t> count is greater than 50 </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AND </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time is one minute</a:t>
            </a:r>
            <a:endParaRPr sz="1800">
              <a:solidFill>
                <a:srgbClr val="24292E"/>
              </a:solidFill>
              <a:highlight>
                <a:srgbClr val="FFFF00"/>
              </a:highlight>
              <a:latin typeface="Roboto Mono"/>
              <a:ea typeface="Roboto Mono"/>
              <a:cs typeface="Roboto Mono"/>
              <a:sym typeface="Roboto Mono"/>
            </a:endParaRPr>
          </a:p>
          <a:p>
            <a:pPr marL="0" marR="152400" lvl="0" indent="0" algn="l" rtl="0">
              <a:lnSpc>
                <a:spcPct val="145000"/>
              </a:lnSpc>
              <a:spcBef>
                <a:spcPts val="1200"/>
              </a:spcBef>
              <a:spcAft>
                <a:spcPts val="0"/>
              </a:spcAft>
              <a:buNone/>
            </a:pPr>
            <a:r>
              <a:rPr lang="en" sz="1800">
                <a:solidFill>
                  <a:srgbClr val="24292E"/>
                </a:solidFill>
                <a:highlight>
                  <a:srgbClr val="FFFF00"/>
                </a:highlight>
                <a:latin typeface="Roboto Mono"/>
                <a:ea typeface="Roboto Mono"/>
                <a:cs typeface="Roboto Mono"/>
                <a:sym typeface="Roboto Mono"/>
              </a:rPr>
              <a:t>send an alert to the trouble ticket system</a:t>
            </a:r>
            <a:endParaRPr sz="1800">
              <a:solidFill>
                <a:srgbClr val="24292E"/>
              </a:solidFill>
              <a:highlight>
                <a:srgbClr val="FFFF00"/>
              </a:highlight>
              <a:latin typeface="Roboto Mono"/>
              <a:ea typeface="Roboto Mono"/>
              <a:cs typeface="Roboto Mono"/>
              <a:sym typeface="Roboto Mono"/>
            </a:endParaRPr>
          </a:p>
          <a:p>
            <a:pPr marL="0" lvl="0" indent="0" algn="l" rtl="0">
              <a:lnSpc>
                <a:spcPct val="115000"/>
              </a:lnSpc>
              <a:spcBef>
                <a:spcPts val="300"/>
              </a:spcBef>
              <a:spcAft>
                <a:spcPts val="0"/>
              </a:spcAft>
              <a:buNone/>
            </a:pPr>
            <a:endParaRPr sz="1200">
              <a:highlight>
                <a:srgbClr val="FFFF00"/>
              </a:highlight>
              <a:latin typeface="Roboto Mono"/>
              <a:ea typeface="Roboto Mono"/>
              <a:cs typeface="Roboto Mono"/>
              <a:sym typeface="Roboto Mono"/>
            </a:endParaRPr>
          </a:p>
          <a:p>
            <a:pPr marL="0" lvl="0" indent="0" algn="l" rtl="0">
              <a:spcBef>
                <a:spcPts val="12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pic>
        <p:nvPicPr>
          <p:cNvPr id="2431" name="Google Shape;2431;p1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32" name="Google Shape;2432;p139"/>
          <p:cNvSpPr txBox="1"/>
          <p:nvPr/>
        </p:nvSpPr>
        <p:spPr>
          <a:xfrm>
            <a:off x="2190750" y="2028825"/>
            <a:ext cx="4505400" cy="86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latin typeface="Pacifico"/>
                <a:ea typeface="Pacifico"/>
                <a:cs typeface="Pacifico"/>
                <a:sym typeface="Pacifico"/>
              </a:rPr>
              <a:t>Take a Break</a:t>
            </a:r>
            <a:endParaRPr sz="6000">
              <a:latin typeface="Pacifico"/>
              <a:ea typeface="Pacifico"/>
              <a:cs typeface="Pacifico"/>
              <a:sym typeface="Pacific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4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Introduction to Splunk</a:t>
            </a:r>
            <a:endParaRPr>
              <a:latin typeface="Roboto Mono"/>
              <a:ea typeface="Roboto Mono"/>
              <a:cs typeface="Roboto Mono"/>
              <a:sym typeface="Roboto Mono"/>
            </a:endParaRPr>
          </a:p>
        </p:txBody>
      </p:sp>
      <p:sp>
        <p:nvSpPr>
          <p:cNvPr id="2438" name="Google Shape;2438;p1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
        <p:nvSpPr>
          <p:cNvPr id="2439" name="Google Shape;2439;p14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38</a:t>
            </a:fld>
            <a:endParaRPr/>
          </a:p>
        </p:txBody>
      </p:sp>
      <p:sp>
        <p:nvSpPr>
          <p:cNvPr id="2440" name="Google Shape;2440;p14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What’s Splunk?</a:t>
            </a:r>
            <a:endParaRPr/>
          </a:p>
        </p:txBody>
      </p:sp>
      <p:sp>
        <p:nvSpPr>
          <p:cNvPr id="2446" name="Google Shape;2446;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39</a:t>
            </a:fld>
            <a:endParaRPr/>
          </a:p>
        </p:txBody>
      </p:sp>
      <p:sp>
        <p:nvSpPr>
          <p:cNvPr id="2447" name="Google Shape;2447;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48" name="Google Shape;2448;p141"/>
          <p:cNvSpPr txBox="1">
            <a:spLocks noGrp="1"/>
          </p:cNvSpPr>
          <p:nvPr>
            <p:ph type="body" idx="3"/>
          </p:nvPr>
        </p:nvSpPr>
        <p:spPr>
          <a:xfrm>
            <a:off x="12300" y="1294450"/>
            <a:ext cx="9144000" cy="3622200"/>
          </a:xfrm>
          <a:prstGeom prst="rect">
            <a:avLst/>
          </a:prstGeom>
        </p:spPr>
        <p:txBody>
          <a:bodyPr spcFirstLastPara="1" wrap="square" lIns="457200" tIns="0" rIns="457200" bIns="914400" anchor="t" anchorCtr="0">
            <a:noAutofit/>
          </a:bodyPr>
          <a:lstStyle/>
          <a:p>
            <a:pPr marL="914400" lvl="0" indent="0" algn="l" rtl="0">
              <a:spcBef>
                <a:spcPts val="0"/>
              </a:spcBef>
              <a:spcAft>
                <a:spcPts val="0"/>
              </a:spcAft>
              <a:buNone/>
            </a:pPr>
            <a:r>
              <a:rPr lang="en" sz="2000" b="1">
                <a:solidFill>
                  <a:srgbClr val="6AA84F"/>
                </a:solidFill>
              </a:rPr>
              <a:t>Splunk</a:t>
            </a:r>
            <a:r>
              <a:rPr lang="en" sz="2000">
                <a:latin typeface="Roboto Light"/>
                <a:ea typeface="Roboto Light"/>
                <a:cs typeface="Roboto Light"/>
                <a:sym typeface="Roboto Light"/>
              </a:rPr>
              <a:t> is a SIEM software platform used to </a:t>
            </a:r>
            <a:r>
              <a:rPr lang="en" sz="2000" b="1"/>
              <a:t>search</a:t>
            </a:r>
            <a:r>
              <a:rPr lang="en" sz="2000">
                <a:latin typeface="Roboto Light"/>
                <a:ea typeface="Roboto Light"/>
                <a:cs typeface="Roboto Light"/>
                <a:sym typeface="Roboto Light"/>
              </a:rPr>
              <a:t>, </a:t>
            </a:r>
            <a:r>
              <a:rPr lang="en" sz="2000" b="1"/>
              <a:t>analyze</a:t>
            </a:r>
            <a:r>
              <a:rPr lang="en" sz="2000">
                <a:latin typeface="Roboto Light"/>
                <a:ea typeface="Roboto Light"/>
                <a:cs typeface="Roboto Light"/>
                <a:sym typeface="Roboto Light"/>
              </a:rPr>
              <a:t> and </a:t>
            </a:r>
            <a:r>
              <a:rPr lang="en" sz="2000" b="1"/>
              <a:t>visualize</a:t>
            </a:r>
            <a:r>
              <a:rPr lang="en" sz="2000">
                <a:latin typeface="Roboto Light"/>
                <a:ea typeface="Roboto Light"/>
                <a:cs typeface="Roboto Light"/>
                <a:sym typeface="Roboto Light"/>
              </a:rPr>
              <a:t> machine generated data gathered from websites, applications, sensors, and other devices that comprise a business’s IT infrastructure.</a:t>
            </a:r>
            <a:endParaRPr sz="2000">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Splunk offers </a:t>
            </a:r>
            <a:r>
              <a:rPr lang="en" sz="2000">
                <a:solidFill>
                  <a:schemeClr val="dk1"/>
                </a:solidFill>
              </a:rPr>
              <a:t>one single interface</a:t>
            </a:r>
            <a:r>
              <a:rPr lang="en" sz="2000">
                <a:solidFill>
                  <a:schemeClr val="dk1"/>
                </a:solidFill>
                <a:latin typeface="Roboto Light"/>
                <a:ea typeface="Roboto Light"/>
                <a:cs typeface="Roboto Light"/>
                <a:sym typeface="Roboto Light"/>
              </a:rPr>
              <a:t> to view logs from many different sources in </a:t>
            </a:r>
            <a:r>
              <a:rPr lang="en" sz="2000">
                <a:solidFill>
                  <a:schemeClr val="dk1"/>
                </a:solidFill>
              </a:rPr>
              <a:t>real time.</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sz="1800">
              <a:latin typeface="Roboto Light"/>
              <a:ea typeface="Roboto Light"/>
              <a:cs typeface="Roboto Light"/>
              <a:sym typeface="Roboto Light"/>
            </a:endParaRPr>
          </a:p>
        </p:txBody>
      </p:sp>
      <p:pic>
        <p:nvPicPr>
          <p:cNvPr id="2449" name="Google Shape;2449;p141"/>
          <p:cNvPicPr preferRelativeResize="0"/>
          <p:nvPr/>
        </p:nvPicPr>
        <p:blipFill>
          <a:blip r:embed="rId3">
            <a:alphaModFix/>
          </a:blip>
          <a:stretch>
            <a:fillRect/>
          </a:stretch>
        </p:blipFill>
        <p:spPr>
          <a:xfrm>
            <a:off x="421600" y="1371750"/>
            <a:ext cx="731100" cy="106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are SIEMs?</a:t>
            </a:r>
            <a:endParaRPr/>
          </a:p>
        </p:txBody>
      </p:sp>
      <p:sp>
        <p:nvSpPr>
          <p:cNvPr id="2058" name="Google Shape;2058;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59" name="Google Shape;2059;p10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0" name="Google Shape;2060;p106"/>
          <p:cNvSpPr txBox="1">
            <a:spLocks noGrp="1"/>
          </p:cNvSpPr>
          <p:nvPr>
            <p:ph type="body" idx="3"/>
          </p:nvPr>
        </p:nvSpPr>
        <p:spPr>
          <a:xfrm>
            <a:off x="175" y="770100"/>
            <a:ext cx="9144000" cy="4136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solidFill>
                  <a:srgbClr val="073763"/>
                </a:solidFill>
              </a:rPr>
              <a:t>The Scenario: </a:t>
            </a:r>
            <a:endParaRPr sz="1800" b="1">
              <a:solidFill>
                <a:srgbClr val="073763"/>
              </a:solidFill>
            </a:endParaRPr>
          </a:p>
          <a:p>
            <a:pPr marL="0" lvl="0" indent="0" algn="l" rtl="0">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marL="0" lvl="0" indent="0" algn="l" rtl="0">
              <a:lnSpc>
                <a:spcPct val="150000"/>
              </a:lnSpc>
              <a:spcBef>
                <a:spcPts val="0"/>
              </a:spcBef>
              <a:spcAft>
                <a:spcPts val="0"/>
              </a:spcAft>
              <a:buNone/>
            </a:pPr>
            <a:endParaRPr sz="1600">
              <a:latin typeface="Roboto Light"/>
              <a:ea typeface="Roboto Light"/>
              <a:cs typeface="Roboto Light"/>
              <a:sym typeface="Roboto Light"/>
            </a:endParaRPr>
          </a:p>
          <a:p>
            <a:pPr marL="0" lvl="0" indent="0" algn="l" rtl="0">
              <a:spcBef>
                <a:spcPts val="0"/>
              </a:spcBef>
              <a:spcAft>
                <a:spcPts val="0"/>
              </a:spcAft>
              <a:buNone/>
            </a:pPr>
            <a:r>
              <a:rPr lang="en" sz="1800" b="1">
                <a:solidFill>
                  <a:srgbClr val="990000"/>
                </a:solidFill>
              </a:rPr>
              <a:t>The Problem:</a:t>
            </a:r>
            <a:endParaRPr sz="1800" b="1">
              <a:solidFill>
                <a:srgbClr val="990000"/>
              </a:solidFill>
            </a:endParaRPr>
          </a:p>
          <a:p>
            <a:pPr marL="0" lvl="0" indent="0" algn="l" rtl="0">
              <a:spcBef>
                <a:spcPts val="800"/>
              </a:spcBef>
              <a:spcAft>
                <a:spcPts val="0"/>
              </a:spcAft>
              <a:buNone/>
            </a:pPr>
            <a:endParaRPr sz="1600">
              <a:latin typeface="Roboto Light"/>
              <a:ea typeface="Roboto Light"/>
              <a:cs typeface="Roboto Light"/>
              <a:sym typeface="Roboto Light"/>
            </a:endParaRPr>
          </a:p>
          <a:p>
            <a:pPr marL="0" lvl="0" indent="0" algn="l" rtl="0">
              <a:spcBef>
                <a:spcPts val="800"/>
              </a:spcBef>
              <a:spcAft>
                <a:spcPts val="0"/>
              </a:spcAft>
              <a:buNone/>
            </a:pPr>
            <a:endParaRPr sz="1600">
              <a:latin typeface="Roboto Light"/>
              <a:ea typeface="Roboto Light"/>
              <a:cs typeface="Roboto Light"/>
              <a:sym typeface="Roboto Light"/>
            </a:endParaRPr>
          </a:p>
          <a:p>
            <a:pPr marL="0" lvl="0" indent="0" algn="l" rtl="0">
              <a:spcBef>
                <a:spcPts val="800"/>
              </a:spcBef>
              <a:spcAft>
                <a:spcPts val="0"/>
              </a:spcAft>
              <a:buNone/>
            </a:pPr>
            <a:endParaRPr sz="1600">
              <a:latin typeface="Roboto Light"/>
              <a:ea typeface="Roboto Light"/>
              <a:cs typeface="Roboto Light"/>
              <a:sym typeface="Roboto Light"/>
            </a:endParaRPr>
          </a:p>
          <a:p>
            <a:pPr marL="0" lvl="0" indent="0" algn="l" rtl="0">
              <a:spcBef>
                <a:spcPts val="800"/>
              </a:spcBef>
              <a:spcAft>
                <a:spcPts val="0"/>
              </a:spcAft>
              <a:buNone/>
            </a:pPr>
            <a:r>
              <a:rPr lang="en" sz="1800" b="1">
                <a:solidFill>
                  <a:srgbClr val="38761D"/>
                </a:solidFill>
              </a:rPr>
              <a:t>The Solution:</a:t>
            </a:r>
            <a:endParaRPr sz="1800" b="1">
              <a:solidFill>
                <a:srgbClr val="38761D"/>
              </a:solidFill>
            </a:endParaRPr>
          </a:p>
          <a:p>
            <a:pPr marL="0" lvl="0" indent="0" algn="l" rtl="0">
              <a:spcBef>
                <a:spcPts val="800"/>
              </a:spcBef>
              <a:spcAft>
                <a:spcPts val="0"/>
              </a:spcAft>
              <a:buNone/>
            </a:pPr>
            <a:endParaRPr sz="2000"/>
          </a:p>
          <a:p>
            <a:pPr marL="0" lvl="0" indent="0" algn="l" rtl="0">
              <a:spcBef>
                <a:spcPts val="800"/>
              </a:spcBef>
              <a:spcAft>
                <a:spcPts val="800"/>
              </a:spcAft>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54" name="Google Shape;2454;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Splunk’s Interface</a:t>
            </a:r>
            <a:endParaRPr/>
          </a:p>
        </p:txBody>
      </p:sp>
      <p:sp>
        <p:nvSpPr>
          <p:cNvPr id="2455" name="Google Shape;2455;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Splunk offers </a:t>
            </a:r>
            <a:r>
              <a:rPr lang="en">
                <a:solidFill>
                  <a:schemeClr val="dk1"/>
                </a:solidFill>
              </a:rPr>
              <a:t>one single interface</a:t>
            </a:r>
            <a:r>
              <a:rPr lang="en">
                <a:solidFill>
                  <a:schemeClr val="dk1"/>
                </a:solidFill>
                <a:latin typeface="Roboto Light"/>
                <a:ea typeface="Roboto Light"/>
                <a:cs typeface="Roboto Light"/>
                <a:sym typeface="Roboto Light"/>
              </a:rPr>
              <a:t> to view logs from many different sources in </a:t>
            </a:r>
            <a:r>
              <a:rPr lang="en">
                <a:solidFill>
                  <a:schemeClr val="dk1"/>
                </a:solidFill>
              </a:rPr>
              <a:t>real time.</a:t>
            </a:r>
            <a:r>
              <a:rPr lang="en">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p>
        </p:txBody>
      </p:sp>
      <p:sp>
        <p:nvSpPr>
          <p:cNvPr id="2456" name="Google Shape;2456;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457" name="Google Shape;2457;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58" name="Google Shape;2458;p142"/>
          <p:cNvSpPr/>
          <p:nvPr/>
        </p:nvSpPr>
        <p:spPr>
          <a:xfrm>
            <a:off x="1564450" y="1578900"/>
            <a:ext cx="1956600" cy="364800"/>
          </a:xfrm>
          <a:prstGeom prst="flowChartAlternateProcess">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Splunk CLI</a:t>
            </a:r>
            <a:endParaRPr/>
          </a:p>
        </p:txBody>
      </p:sp>
      <p:sp>
        <p:nvSpPr>
          <p:cNvPr id="2459" name="Google Shape;2459;p142"/>
          <p:cNvSpPr/>
          <p:nvPr/>
        </p:nvSpPr>
        <p:spPr>
          <a:xfrm>
            <a:off x="3593688" y="1578900"/>
            <a:ext cx="1956600" cy="364800"/>
          </a:xfrm>
          <a:prstGeom prst="flowChartAlternateProcess">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Splunk Web Interface</a:t>
            </a:r>
            <a:endParaRPr/>
          </a:p>
        </p:txBody>
      </p:sp>
      <p:sp>
        <p:nvSpPr>
          <p:cNvPr id="2460" name="Google Shape;2460;p142"/>
          <p:cNvSpPr/>
          <p:nvPr/>
        </p:nvSpPr>
        <p:spPr>
          <a:xfrm>
            <a:off x="5622925" y="1578900"/>
            <a:ext cx="1956600" cy="364800"/>
          </a:xfrm>
          <a:prstGeom prst="flowChartAlternateProcess">
            <a:avLst/>
          </a:prstGeom>
          <a:solidFill>
            <a:schemeClr val="lt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Other Interfaces</a:t>
            </a:r>
            <a:endParaRPr/>
          </a:p>
        </p:txBody>
      </p:sp>
      <p:sp>
        <p:nvSpPr>
          <p:cNvPr id="2461" name="Google Shape;2461;p142"/>
          <p:cNvSpPr/>
          <p:nvPr/>
        </p:nvSpPr>
        <p:spPr>
          <a:xfrm>
            <a:off x="1564500" y="2169850"/>
            <a:ext cx="6015000" cy="2746800"/>
          </a:xfrm>
          <a:prstGeom prst="flowChartAlternateProcess">
            <a:avLst/>
          </a:prstGeom>
          <a:solidFill>
            <a:schemeClr val="lt2"/>
          </a:solidFill>
          <a:ln w="19050" cap="flat" cmpd="sng">
            <a:solidFill>
              <a:srgbClr val="000000"/>
            </a:solidFill>
            <a:prstDash val="solid"/>
            <a:round/>
            <a:headEnd type="none" w="sm" len="sm"/>
            <a:tailEnd type="none" w="sm" len="sm"/>
          </a:ln>
        </p:spPr>
        <p:txBody>
          <a:bodyPr spcFirstLastPara="1" wrap="square" lIns="91425" tIns="0" rIns="91425" bIns="91425" anchor="t" anchorCtr="0">
            <a:noAutofit/>
          </a:bodyPr>
          <a:lstStyle/>
          <a:p>
            <a:pPr marL="0" lvl="0" indent="0" algn="ctr" rtl="0">
              <a:spcBef>
                <a:spcPts val="0"/>
              </a:spcBef>
              <a:spcAft>
                <a:spcPts val="0"/>
              </a:spcAft>
              <a:buNone/>
            </a:pPr>
            <a:r>
              <a:rPr lang="en" sz="1600">
                <a:solidFill>
                  <a:srgbClr val="6AA84F"/>
                </a:solidFill>
                <a:latin typeface="Nunito"/>
                <a:ea typeface="Nunito"/>
                <a:cs typeface="Nunito"/>
                <a:sym typeface="Nunito"/>
              </a:rPr>
              <a:t>splunk &gt;</a:t>
            </a:r>
            <a:r>
              <a:rPr lang="en" sz="1600"/>
              <a:t> Engine</a:t>
            </a:r>
            <a:endParaRPr sz="1600"/>
          </a:p>
        </p:txBody>
      </p:sp>
      <p:sp>
        <p:nvSpPr>
          <p:cNvPr id="2462" name="Google Shape;2462;p142"/>
          <p:cNvSpPr/>
          <p:nvPr/>
        </p:nvSpPr>
        <p:spPr>
          <a:xfrm>
            <a:off x="1634575" y="2651024"/>
            <a:ext cx="1911000" cy="3648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Scheduling / Alerting</a:t>
            </a:r>
            <a:endParaRPr/>
          </a:p>
        </p:txBody>
      </p:sp>
      <p:sp>
        <p:nvSpPr>
          <p:cNvPr id="2463" name="Google Shape;2463;p142"/>
          <p:cNvSpPr/>
          <p:nvPr/>
        </p:nvSpPr>
        <p:spPr>
          <a:xfrm>
            <a:off x="3616456" y="2651024"/>
            <a:ext cx="1911000" cy="3648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Reporting</a:t>
            </a:r>
            <a:endParaRPr/>
          </a:p>
        </p:txBody>
      </p:sp>
      <p:sp>
        <p:nvSpPr>
          <p:cNvPr id="2464" name="Google Shape;2464;p142"/>
          <p:cNvSpPr/>
          <p:nvPr/>
        </p:nvSpPr>
        <p:spPr>
          <a:xfrm>
            <a:off x="5598337" y="2651024"/>
            <a:ext cx="1911000" cy="3648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Knowledge</a:t>
            </a:r>
            <a:endParaRPr/>
          </a:p>
        </p:txBody>
      </p:sp>
      <p:sp>
        <p:nvSpPr>
          <p:cNvPr id="2465" name="Google Shape;2465;p142"/>
          <p:cNvSpPr/>
          <p:nvPr/>
        </p:nvSpPr>
        <p:spPr>
          <a:xfrm>
            <a:off x="2508901" y="3084350"/>
            <a:ext cx="4126200" cy="3648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Search</a:t>
            </a:r>
            <a:endParaRPr/>
          </a:p>
        </p:txBody>
      </p:sp>
      <p:sp>
        <p:nvSpPr>
          <p:cNvPr id="2466" name="Google Shape;2466;p142"/>
          <p:cNvSpPr/>
          <p:nvPr/>
        </p:nvSpPr>
        <p:spPr>
          <a:xfrm flipH="1">
            <a:off x="6693300" y="2922800"/>
            <a:ext cx="1327200" cy="687900"/>
          </a:xfrm>
          <a:prstGeom prst="leftArrow">
            <a:avLst>
              <a:gd name="adj1" fmla="val 50000"/>
              <a:gd name="adj2" fmla="val 5000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Distributed Search</a:t>
            </a:r>
            <a:endParaRPr sz="1200">
              <a:latin typeface="Roboto"/>
              <a:ea typeface="Roboto"/>
              <a:cs typeface="Roboto"/>
              <a:sym typeface="Roboto"/>
            </a:endParaRPr>
          </a:p>
        </p:txBody>
      </p:sp>
      <p:sp>
        <p:nvSpPr>
          <p:cNvPr id="2467" name="Google Shape;2467;p142"/>
          <p:cNvSpPr/>
          <p:nvPr/>
        </p:nvSpPr>
        <p:spPr>
          <a:xfrm>
            <a:off x="2508901" y="3517675"/>
            <a:ext cx="4126200" cy="3648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Index</a:t>
            </a:r>
            <a:endParaRPr/>
          </a:p>
        </p:txBody>
      </p:sp>
      <p:sp>
        <p:nvSpPr>
          <p:cNvPr id="2468" name="Google Shape;2468;p142"/>
          <p:cNvSpPr/>
          <p:nvPr/>
        </p:nvSpPr>
        <p:spPr>
          <a:xfrm>
            <a:off x="2508851" y="4000500"/>
            <a:ext cx="4126200" cy="3648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Routing, Cloning, and Loading Balancing</a:t>
            </a:r>
            <a:endParaRPr/>
          </a:p>
        </p:txBody>
      </p:sp>
      <p:sp>
        <p:nvSpPr>
          <p:cNvPr id="2469" name="Google Shape;2469;p142"/>
          <p:cNvSpPr/>
          <p:nvPr/>
        </p:nvSpPr>
        <p:spPr>
          <a:xfrm>
            <a:off x="1922800" y="4475375"/>
            <a:ext cx="1239900" cy="3312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Monitor Files</a:t>
            </a:r>
            <a:endParaRPr/>
          </a:p>
        </p:txBody>
      </p:sp>
      <p:sp>
        <p:nvSpPr>
          <p:cNvPr id="2470" name="Google Shape;2470;p142"/>
          <p:cNvSpPr/>
          <p:nvPr/>
        </p:nvSpPr>
        <p:spPr>
          <a:xfrm>
            <a:off x="3281063" y="4475375"/>
            <a:ext cx="1239900" cy="3312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00"/>
              <a:t>Detect Changes</a:t>
            </a:r>
            <a:endParaRPr sz="1300"/>
          </a:p>
        </p:txBody>
      </p:sp>
      <p:sp>
        <p:nvSpPr>
          <p:cNvPr id="2471" name="Google Shape;2471;p142"/>
          <p:cNvSpPr/>
          <p:nvPr/>
        </p:nvSpPr>
        <p:spPr>
          <a:xfrm>
            <a:off x="4625625" y="4475375"/>
            <a:ext cx="1239900" cy="3312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Listen to Network Ports</a:t>
            </a:r>
            <a:endParaRPr sz="1200"/>
          </a:p>
        </p:txBody>
      </p:sp>
      <p:sp>
        <p:nvSpPr>
          <p:cNvPr id="2472" name="Google Shape;2472;p142"/>
          <p:cNvSpPr/>
          <p:nvPr/>
        </p:nvSpPr>
        <p:spPr>
          <a:xfrm>
            <a:off x="5970175" y="4475375"/>
            <a:ext cx="1239900" cy="331200"/>
          </a:xfrm>
          <a:prstGeom prst="flowChartAlternateProcess">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Run Scripts</a:t>
            </a:r>
            <a:endParaRPr/>
          </a:p>
        </p:txBody>
      </p:sp>
      <p:sp>
        <p:nvSpPr>
          <p:cNvPr id="2473" name="Google Shape;2473;p142"/>
          <p:cNvSpPr/>
          <p:nvPr/>
        </p:nvSpPr>
        <p:spPr>
          <a:xfrm>
            <a:off x="1123625" y="2922800"/>
            <a:ext cx="1327200" cy="687900"/>
          </a:xfrm>
          <a:prstGeom prst="leftArrow">
            <a:avLst>
              <a:gd name="adj1" fmla="val 50000"/>
              <a:gd name="adj2" fmla="val 5000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latin typeface="Roboto"/>
                <a:ea typeface="Roboto"/>
                <a:cs typeface="Roboto"/>
                <a:sym typeface="Roboto"/>
              </a:rPr>
              <a:t>Distributed Search</a:t>
            </a:r>
            <a:endParaRPr sz="1200">
              <a:latin typeface="Roboto"/>
              <a:ea typeface="Roboto"/>
              <a:cs typeface="Roboto"/>
              <a:sym typeface="Roboto"/>
            </a:endParaRPr>
          </a:p>
        </p:txBody>
      </p:sp>
      <p:sp>
        <p:nvSpPr>
          <p:cNvPr id="2474" name="Google Shape;2474;p142"/>
          <p:cNvSpPr/>
          <p:nvPr/>
        </p:nvSpPr>
        <p:spPr>
          <a:xfrm>
            <a:off x="1634575" y="3512100"/>
            <a:ext cx="816300" cy="853200"/>
          </a:xfrm>
          <a:prstGeom prst="roundRect">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Deployment</a:t>
            </a:r>
            <a:r>
              <a:rPr lang="en" sz="1200">
                <a:latin typeface="Roboto"/>
                <a:ea typeface="Roboto"/>
                <a:cs typeface="Roboto"/>
                <a:sym typeface="Roboto"/>
              </a:rPr>
              <a:t> Server</a:t>
            </a:r>
            <a:endParaRPr sz="1200">
              <a:latin typeface="Roboto"/>
              <a:ea typeface="Roboto"/>
              <a:cs typeface="Roboto"/>
              <a:sym typeface="Roboto"/>
            </a:endParaRPr>
          </a:p>
        </p:txBody>
      </p:sp>
      <p:sp>
        <p:nvSpPr>
          <p:cNvPr id="2475" name="Google Shape;2475;p142"/>
          <p:cNvSpPr/>
          <p:nvPr/>
        </p:nvSpPr>
        <p:spPr>
          <a:xfrm>
            <a:off x="6693125" y="3539638"/>
            <a:ext cx="816300" cy="853200"/>
          </a:xfrm>
          <a:prstGeom prst="roundRect">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User &amp; Access Controls</a:t>
            </a:r>
            <a:endParaRPr sz="1200"/>
          </a:p>
        </p:txBody>
      </p:sp>
      <p:pic>
        <p:nvPicPr>
          <p:cNvPr id="2476" name="Google Shape;2476;p142"/>
          <p:cNvPicPr preferRelativeResize="0"/>
          <p:nvPr/>
        </p:nvPicPr>
        <p:blipFill>
          <a:blip r:embed="rId3">
            <a:alphaModFix/>
          </a:blip>
          <a:stretch>
            <a:fillRect/>
          </a:stretch>
        </p:blipFill>
        <p:spPr>
          <a:xfrm>
            <a:off x="4938025" y="3101150"/>
            <a:ext cx="301535" cy="331199"/>
          </a:xfrm>
          <a:prstGeom prst="rect">
            <a:avLst/>
          </a:prstGeom>
          <a:noFill/>
          <a:ln>
            <a:noFill/>
          </a:ln>
        </p:spPr>
      </p:pic>
      <p:pic>
        <p:nvPicPr>
          <p:cNvPr id="2477" name="Google Shape;2477;p142"/>
          <p:cNvPicPr preferRelativeResize="0"/>
          <p:nvPr/>
        </p:nvPicPr>
        <p:blipFill>
          <a:blip r:embed="rId4">
            <a:alphaModFix/>
          </a:blip>
          <a:stretch>
            <a:fillRect/>
          </a:stretch>
        </p:blipFill>
        <p:spPr>
          <a:xfrm>
            <a:off x="4870225" y="3592336"/>
            <a:ext cx="301525" cy="2481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482" name="Google Shape;248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6AA84F"/>
                </a:solidFill>
              </a:rPr>
              <a:t>Splunk</a:t>
            </a:r>
            <a:endParaRPr>
              <a:solidFill>
                <a:srgbClr val="6AA84F"/>
              </a:solidFill>
            </a:endParaRPr>
          </a:p>
        </p:txBody>
      </p:sp>
      <p:sp>
        <p:nvSpPr>
          <p:cNvPr id="2483" name="Google Shape;248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Splunk’s Key Features and Functionality:</a:t>
            </a:r>
            <a:endParaRPr>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a:p>
        </p:txBody>
      </p:sp>
      <p:sp>
        <p:nvSpPr>
          <p:cNvPr id="2484" name="Google Shape;2484;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
        <p:nvSpPr>
          <p:cNvPr id="2485" name="Google Shape;2485;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86" name="Google Shape;2486;p143"/>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Analyze system performance</a:t>
            </a:r>
            <a:endParaRPr sz="1800">
              <a:latin typeface="Roboto Light"/>
              <a:ea typeface="Roboto Light"/>
              <a:cs typeface="Roboto Light"/>
              <a:sym typeface="Roboto Light"/>
            </a:endParaRPr>
          </a:p>
        </p:txBody>
      </p:sp>
      <p:sp>
        <p:nvSpPr>
          <p:cNvPr id="2487" name="Google Shape;2487;p143"/>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Troubleshoot failures</a:t>
            </a:r>
            <a:endParaRPr sz="1800">
              <a:latin typeface="Roboto Light"/>
              <a:ea typeface="Roboto Light"/>
              <a:cs typeface="Roboto Light"/>
              <a:sym typeface="Roboto Light"/>
            </a:endParaRPr>
          </a:p>
        </p:txBody>
      </p:sp>
      <p:sp>
        <p:nvSpPr>
          <p:cNvPr id="2488" name="Google Shape;2488;p143"/>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Monitor business metrics</a:t>
            </a:r>
            <a:endParaRPr sz="1800">
              <a:latin typeface="Roboto Light"/>
              <a:ea typeface="Roboto Light"/>
              <a:cs typeface="Roboto Light"/>
              <a:sym typeface="Roboto Light"/>
            </a:endParaRPr>
          </a:p>
        </p:txBody>
      </p:sp>
      <p:sp>
        <p:nvSpPr>
          <p:cNvPr id="2489" name="Google Shape;2489;p143"/>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Search and investigate a particular outcome</a:t>
            </a:r>
            <a:endParaRPr sz="1800">
              <a:latin typeface="Roboto Light"/>
              <a:ea typeface="Roboto Light"/>
              <a:cs typeface="Roboto Light"/>
              <a:sym typeface="Roboto Light"/>
            </a:endParaRPr>
          </a:p>
        </p:txBody>
      </p:sp>
      <p:sp>
        <p:nvSpPr>
          <p:cNvPr id="2490" name="Google Shape;2490;p143"/>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Create dashboards to visualize and analyze results</a:t>
            </a:r>
            <a:endParaRPr sz="1800">
              <a:latin typeface="Roboto Light"/>
              <a:ea typeface="Roboto Light"/>
              <a:cs typeface="Roboto Light"/>
              <a:sym typeface="Roboto Light"/>
            </a:endParaRPr>
          </a:p>
        </p:txBody>
      </p:sp>
      <p:sp>
        <p:nvSpPr>
          <p:cNvPr id="2491" name="Google Shape;2491;p143"/>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Store and retrieve data for later use</a:t>
            </a:r>
            <a:endParaRPr sz="18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6AA84F"/>
                </a:solidFill>
              </a:rPr>
              <a:t>Splunk</a:t>
            </a:r>
            <a:endParaRPr>
              <a:solidFill>
                <a:srgbClr val="6AA84F"/>
              </a:solidFill>
            </a:endParaRPr>
          </a:p>
        </p:txBody>
      </p:sp>
      <p:sp>
        <p:nvSpPr>
          <p:cNvPr id="2497" name="Google Shape;2497;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benefits include the abilities to...</a:t>
            </a:r>
            <a:endParaRPr/>
          </a:p>
        </p:txBody>
      </p:sp>
      <p:sp>
        <p:nvSpPr>
          <p:cNvPr id="2498" name="Google Shape;2498;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
        <p:nvSpPr>
          <p:cNvPr id="2499" name="Google Shape;2499;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00" name="Google Shape;2500;p144"/>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Input data in any format, like </a:t>
            </a:r>
            <a:r>
              <a:rPr lang="en" sz="1800">
                <a:latin typeface="Roboto Mono Light"/>
                <a:ea typeface="Roboto Mono Light"/>
                <a:cs typeface="Roboto Mono Light"/>
                <a:sym typeface="Roboto Mono Light"/>
              </a:rPr>
              <a:t>.csv,</a:t>
            </a:r>
            <a:r>
              <a:rPr lang="en" sz="1800">
                <a:latin typeface="Roboto Light"/>
                <a:ea typeface="Roboto Light"/>
                <a:cs typeface="Roboto Light"/>
                <a:sym typeface="Roboto Light"/>
              </a:rPr>
              <a:t> </a:t>
            </a:r>
            <a:r>
              <a:rPr lang="en" sz="1800">
                <a:latin typeface="Roboto Mono Light"/>
                <a:ea typeface="Roboto Mono Light"/>
                <a:cs typeface="Roboto Mono Light"/>
                <a:sym typeface="Roboto Mono Light"/>
              </a:rPr>
              <a:t>json</a:t>
            </a:r>
            <a:r>
              <a:rPr lang="en" sz="1800">
                <a:latin typeface="Roboto Light"/>
                <a:ea typeface="Roboto Light"/>
                <a:cs typeface="Roboto Light"/>
                <a:sym typeface="Roboto Light"/>
              </a:rPr>
              <a:t>, etc. </a:t>
            </a:r>
            <a:endParaRPr sz="1800">
              <a:latin typeface="Roboto Light"/>
              <a:ea typeface="Roboto Light"/>
              <a:cs typeface="Roboto Light"/>
              <a:sym typeface="Roboto Light"/>
            </a:endParaRPr>
          </a:p>
        </p:txBody>
      </p:sp>
      <p:sp>
        <p:nvSpPr>
          <p:cNvPr id="2501" name="Google Shape;2501;p144"/>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Splunk can be configured to give alert / event notifications at the onset of a machine state.</a:t>
            </a:r>
            <a:endParaRPr sz="1800">
              <a:latin typeface="Roboto Light"/>
              <a:ea typeface="Roboto Light"/>
              <a:cs typeface="Roboto Light"/>
              <a:sym typeface="Roboto Light"/>
            </a:endParaRPr>
          </a:p>
        </p:txBody>
      </p:sp>
      <p:sp>
        <p:nvSpPr>
          <p:cNvPr id="2502" name="Google Shape;2502;p144"/>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Splunk can accurately predict the resources needed for scaling up the infrastructure.</a:t>
            </a:r>
            <a:endParaRPr sz="1800">
              <a:latin typeface="Roboto Light"/>
              <a:ea typeface="Roboto Light"/>
              <a:cs typeface="Roboto Light"/>
              <a:sym typeface="Roboto Light"/>
            </a:endParaRPr>
          </a:p>
        </p:txBody>
      </p:sp>
      <p:sp>
        <p:nvSpPr>
          <p:cNvPr id="2503" name="Google Shape;2503;p144"/>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Create knowledge objects for Operational Intelligence.</a:t>
            </a:r>
            <a:endParaRPr sz="18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509" name="Google Shape;2509;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10" name="Google Shape;2510;p14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Activating and Logging into Splunk</a:t>
            </a:r>
            <a:endParaRPr>
              <a:solidFill>
                <a:srgbClr val="F1C23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516" name="Google Shape;251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a:p>
        </p:txBody>
      </p:sp>
      <p:sp>
        <p:nvSpPr>
          <p:cNvPr id="2517" name="Google Shape;2517;p14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18" name="Google Shape;2518;p14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Student Activity</a:t>
            </a:r>
            <a:r>
              <a:rPr lang="en"/>
              <a:t>: Activate Splunk</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activate and log into Splunk.</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t>Instructions sent via Slack.</a:t>
            </a:r>
            <a:endParaRPr sz="1800"/>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latin typeface="Roboto"/>
                <a:ea typeface="Roboto"/>
                <a:cs typeface="Roboto"/>
                <a:sym typeface="Roboto"/>
              </a:rPr>
              <a:t>Activating Splunk</a:t>
            </a:r>
            <a:r>
              <a:rPr lang="en"/>
              <a:t> </a:t>
            </a:r>
            <a:endParaRPr/>
          </a:p>
        </p:txBody>
      </p:sp>
      <p:sp>
        <p:nvSpPr>
          <p:cNvPr id="2524" name="Google Shape;2524;p1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a:t>
            </a:r>
            <a:endParaRPr/>
          </a:p>
        </p:txBody>
      </p:sp>
      <p:sp>
        <p:nvSpPr>
          <p:cNvPr id="2525" name="Google Shape;252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sp>
        <p:nvSpPr>
          <p:cNvPr id="2526" name="Google Shape;2526;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27" name="Google Shape;2527;p147"/>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latin typeface="Roboto Light"/>
                <a:ea typeface="Roboto Light"/>
                <a:cs typeface="Roboto Light"/>
                <a:sym typeface="Roboto Light"/>
              </a:rPr>
              <a:t>Your VM already contains the Splunk installation. However, in order to activate it, you will need to complete the following steps:</a:t>
            </a:r>
            <a:endParaRPr>
              <a:latin typeface="Roboto Light"/>
              <a:ea typeface="Roboto Light"/>
              <a:cs typeface="Roboto Light"/>
              <a:sym typeface="Roboto Light"/>
            </a:endParaRPr>
          </a:p>
          <a:p>
            <a:pPr marL="0" lvl="0" indent="0" algn="l" rtl="0">
              <a:lnSpc>
                <a:spcPct val="115000"/>
              </a:lnSpc>
              <a:spcBef>
                <a:spcPts val="0"/>
              </a:spcBef>
              <a:spcAft>
                <a:spcPts val="0"/>
              </a:spcAft>
              <a:buNone/>
            </a:pPr>
            <a:endParaRPr>
              <a:latin typeface="Roboto Light"/>
              <a:ea typeface="Roboto Light"/>
              <a:cs typeface="Roboto Light"/>
              <a:sym typeface="Roboto Light"/>
            </a:endParaRPr>
          </a:p>
          <a:p>
            <a:pPr marL="457200" lvl="0" indent="-317500" algn="l" rtl="0">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Open your terminal window: </a:t>
            </a:r>
            <a:endParaRPr>
              <a:latin typeface="Roboto Light"/>
              <a:ea typeface="Roboto Light"/>
              <a:cs typeface="Roboto Light"/>
              <a:sym typeface="Roboto Light"/>
            </a:endParaRPr>
          </a:p>
          <a:p>
            <a:pPr marL="457200" lvl="0" indent="-317500" algn="l" rtl="0">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start_splunk</a:t>
            </a:r>
            <a:endParaRPr>
              <a:solidFill>
                <a:srgbClr val="B45F06"/>
              </a:solidFill>
              <a:latin typeface="Roboto Mono Light"/>
              <a:ea typeface="Roboto Mono Light"/>
              <a:cs typeface="Roboto Mono Light"/>
              <a:sym typeface="Roboto Mono Light"/>
            </a:endParaRPr>
          </a:p>
          <a:p>
            <a:pPr marL="457200" lvl="0" indent="-317500" algn="l" rtl="0">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Y</a:t>
            </a:r>
            <a:r>
              <a:rPr lang="en">
                <a:latin typeface="Roboto Light"/>
                <a:ea typeface="Roboto Light"/>
                <a:cs typeface="Roboto Light"/>
                <a:sym typeface="Roboto Light"/>
              </a:rPr>
              <a:t> (to accept the terms of service)</a:t>
            </a:r>
            <a:endParaRPr>
              <a:latin typeface="Roboto Light"/>
              <a:ea typeface="Roboto Light"/>
              <a:cs typeface="Roboto Light"/>
              <a:sym typeface="Roboto Light"/>
            </a:endParaRPr>
          </a:p>
          <a:p>
            <a:pPr marL="457200" lvl="0" indent="-317500" algn="l" rtl="0">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student</a:t>
            </a:r>
            <a:r>
              <a:rPr lang="en">
                <a:latin typeface="Roboto Light"/>
                <a:ea typeface="Roboto Light"/>
                <a:cs typeface="Roboto Light"/>
                <a:sym typeface="Roboto Light"/>
              </a:rPr>
              <a:t>  for the username</a:t>
            </a:r>
            <a:endParaRPr>
              <a:latin typeface="Roboto Light"/>
              <a:ea typeface="Roboto Light"/>
              <a:cs typeface="Roboto Light"/>
              <a:sym typeface="Roboto Light"/>
            </a:endParaRPr>
          </a:p>
          <a:p>
            <a:pPr marL="457200" lvl="0" indent="-317500" algn="l" rtl="0">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cybersecurity </a:t>
            </a:r>
            <a:r>
              <a:rPr lang="en">
                <a:latin typeface="Roboto Light"/>
                <a:ea typeface="Roboto Light"/>
                <a:cs typeface="Roboto Light"/>
                <a:sym typeface="Roboto Light"/>
              </a:rPr>
              <a:t>for the password</a:t>
            </a:r>
            <a:endParaRPr>
              <a:latin typeface="Roboto Light"/>
              <a:ea typeface="Roboto Light"/>
              <a:cs typeface="Roboto Light"/>
              <a:sym typeface="Roboto Light"/>
            </a:endParaRPr>
          </a:p>
          <a:p>
            <a:pPr marL="0" lvl="0" indent="0" algn="l" rtl="0">
              <a:lnSpc>
                <a:spcPct val="115000"/>
              </a:lnSpc>
              <a:spcBef>
                <a:spcPts val="0"/>
              </a:spcBef>
              <a:spcAft>
                <a:spcPts val="0"/>
              </a:spcAft>
              <a:buNone/>
            </a:pPr>
            <a:endParaRPr>
              <a:latin typeface="Roboto Light"/>
              <a:ea typeface="Roboto Light"/>
              <a:cs typeface="Roboto Light"/>
              <a:sym typeface="Roboto Light"/>
            </a:endParaRPr>
          </a:p>
          <a:p>
            <a:pPr marL="0" lvl="0" indent="0" algn="l" rtl="0">
              <a:lnSpc>
                <a:spcPct val="115000"/>
              </a:lnSpc>
              <a:spcBef>
                <a:spcPts val="0"/>
              </a:spcBef>
              <a:spcAft>
                <a:spcPts val="0"/>
              </a:spcAft>
              <a:buNone/>
            </a:pPr>
            <a:r>
              <a:rPr lang="en">
                <a:latin typeface="Roboto Light"/>
                <a:ea typeface="Roboto Light"/>
                <a:cs typeface="Roboto Light"/>
                <a:sym typeface="Roboto Light"/>
              </a:rPr>
              <a:t>Log into Splunk</a:t>
            </a:r>
            <a:endParaRPr>
              <a:latin typeface="Roboto Light"/>
              <a:ea typeface="Roboto Light"/>
              <a:cs typeface="Roboto Light"/>
              <a:sym typeface="Roboto Light"/>
            </a:endParaRPr>
          </a:p>
          <a:p>
            <a:pPr marL="0" lvl="0" indent="0" algn="l" rtl="0">
              <a:lnSpc>
                <a:spcPct val="115000"/>
              </a:lnSpc>
              <a:spcBef>
                <a:spcPts val="0"/>
              </a:spcBef>
              <a:spcAft>
                <a:spcPts val="0"/>
              </a:spcAft>
              <a:buNone/>
            </a:pPr>
            <a:endParaRPr>
              <a:latin typeface="Roboto Light"/>
              <a:ea typeface="Roboto Light"/>
              <a:cs typeface="Roboto Light"/>
              <a:sym typeface="Roboto Light"/>
            </a:endParaRPr>
          </a:p>
          <a:p>
            <a:pPr marL="457200" lvl="0" indent="-317500" algn="l" rtl="0">
              <a:lnSpc>
                <a:spcPct val="115000"/>
              </a:lnSpc>
              <a:spcBef>
                <a:spcPts val="0"/>
              </a:spcBef>
              <a:spcAft>
                <a:spcPts val="0"/>
              </a:spcAft>
              <a:buSzPts val="1400"/>
              <a:buChar char="●"/>
            </a:pPr>
            <a:r>
              <a:rPr lang="en">
                <a:latin typeface="Roboto Light"/>
                <a:ea typeface="Roboto Light"/>
                <a:cs typeface="Roboto Light"/>
                <a:sym typeface="Roboto Light"/>
              </a:rPr>
              <a:t>Navigate to:`</a:t>
            </a:r>
            <a:r>
              <a:rPr lang="en">
                <a:solidFill>
                  <a:srgbClr val="B45F06"/>
                </a:solidFill>
                <a:latin typeface="Roboto Mono Light"/>
                <a:ea typeface="Roboto Mono Light"/>
                <a:cs typeface="Roboto Mono Light"/>
                <a:sym typeface="Roboto Mono Light"/>
              </a:rPr>
              <a:t>http://127.0.0.1:8000</a:t>
            </a:r>
            <a:r>
              <a:rPr lang="en">
                <a:latin typeface="Roboto Light"/>
                <a:ea typeface="Roboto Light"/>
                <a:cs typeface="Roboto Light"/>
                <a:sym typeface="Roboto Light"/>
              </a:rPr>
              <a:t>` once Splunk has finished setting up.</a:t>
            </a:r>
            <a:endParaRPr>
              <a:latin typeface="Roboto Light"/>
              <a:ea typeface="Roboto Light"/>
              <a:cs typeface="Roboto Light"/>
              <a:sym typeface="Roboto Light"/>
            </a:endParaRPr>
          </a:p>
          <a:p>
            <a:pPr marL="457200" lvl="0" indent="-317500" algn="l" rtl="0">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Enter your username and password.</a:t>
            </a:r>
            <a:endParaRPr>
              <a:latin typeface="Roboto Light"/>
              <a:ea typeface="Roboto Light"/>
              <a:cs typeface="Roboto Light"/>
              <a:sym typeface="Roboto Light"/>
            </a:endParaRPr>
          </a:p>
          <a:p>
            <a:pPr marL="0" lvl="0" indent="0" algn="l" rtl="0">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marL="0" lvl="0" indent="0" algn="l" rtl="0">
              <a:spcBef>
                <a:spcPts val="0"/>
              </a:spcBef>
              <a:spcAft>
                <a:spcPts val="8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14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Splunk User Interface</a:t>
            </a:r>
            <a:endParaRPr/>
          </a:p>
        </p:txBody>
      </p:sp>
      <p:sp>
        <p:nvSpPr>
          <p:cNvPr id="2533" name="Google Shape;2533;p1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534" name="Google Shape;2534;p14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535" name="Google Shape;2535;p1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the Splunk User Interface</a:t>
            </a:r>
            <a:endParaRPr/>
          </a:p>
        </p:txBody>
      </p:sp>
      <p:sp>
        <p:nvSpPr>
          <p:cNvPr id="2541" name="Google Shape;2541;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a:t>
            </a:r>
            <a:r>
              <a:rPr lang="en" b="1"/>
              <a:t> Search &amp; Reporting Application</a:t>
            </a:r>
            <a:r>
              <a:rPr lang="en"/>
              <a:t> is the primary interface for running searches, saving reports, and creating alerts and dashboards. </a:t>
            </a:r>
            <a:endParaRPr/>
          </a:p>
        </p:txBody>
      </p:sp>
      <p:sp>
        <p:nvSpPr>
          <p:cNvPr id="2542" name="Google Shape;2542;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543" name="Google Shape;2543;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44" name="Google Shape;2544;p149"/>
          <p:cNvPicPr preferRelativeResize="0"/>
          <p:nvPr/>
        </p:nvPicPr>
        <p:blipFill>
          <a:blip r:embed="rId3">
            <a:alphaModFix/>
          </a:blip>
          <a:stretch>
            <a:fillRect/>
          </a:stretch>
        </p:blipFill>
        <p:spPr>
          <a:xfrm>
            <a:off x="1319250" y="1734600"/>
            <a:ext cx="5953125" cy="2162175"/>
          </a:xfrm>
          <a:prstGeom prst="rect">
            <a:avLst/>
          </a:prstGeom>
          <a:noFill/>
          <a:ln w="28575" cap="flat" cmpd="sng">
            <a:solidFill>
              <a:srgbClr val="6AA84F"/>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a:t>
            </a:r>
            <a:endParaRPr/>
          </a:p>
        </p:txBody>
      </p:sp>
      <p:sp>
        <p:nvSpPr>
          <p:cNvPr id="2550" name="Google Shape;2550;p1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t>Search</a:t>
            </a:r>
            <a:r>
              <a:rPr lang="en"/>
              <a:t> option provides the ability to search events from indexed data </a:t>
            </a:r>
            <a:endParaRPr/>
          </a:p>
          <a:p>
            <a:pPr marL="0" lvl="0" indent="0" algn="l" rtl="0">
              <a:spcBef>
                <a:spcPts val="0"/>
              </a:spcBef>
              <a:spcAft>
                <a:spcPts val="0"/>
              </a:spcAft>
              <a:buNone/>
            </a:pPr>
            <a:r>
              <a:rPr lang="en"/>
              <a:t>(For example: Windows event logs, web server logs, live application logs, network feeds.)</a:t>
            </a:r>
            <a:endParaRPr/>
          </a:p>
        </p:txBody>
      </p:sp>
      <p:sp>
        <p:nvSpPr>
          <p:cNvPr id="2551" name="Google Shape;2551;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552" name="Google Shape;2552;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3" name="Google Shape;2553;p150"/>
          <p:cNvSpPr txBox="1">
            <a:spLocks noGrp="1"/>
          </p:cNvSpPr>
          <p:nvPr>
            <p:ph type="body" idx="3"/>
          </p:nvPr>
        </p:nvSpPr>
        <p:spPr>
          <a:xfrm>
            <a:off x="175" y="1754950"/>
            <a:ext cx="3015000" cy="3151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Security teams run a series of time-based searches to investigate and identify abnormal activity. </a:t>
            </a:r>
            <a:endParaRPr/>
          </a:p>
          <a:p>
            <a:pPr marL="0" lvl="0" indent="0" algn="l" rtl="0">
              <a:spcBef>
                <a:spcPts val="800"/>
              </a:spcBef>
              <a:spcAft>
                <a:spcPts val="0"/>
              </a:spcAft>
              <a:buNone/>
            </a:pPr>
            <a:endParaRPr/>
          </a:p>
          <a:p>
            <a:pPr marL="0" lvl="0" indent="0" algn="l" rtl="0">
              <a:spcBef>
                <a:spcPts val="800"/>
              </a:spcBef>
              <a:spcAft>
                <a:spcPts val="800"/>
              </a:spcAft>
              <a:buNone/>
            </a:pPr>
            <a:r>
              <a:rPr lang="en"/>
              <a:t>The timeline is used to drill into specific </a:t>
            </a:r>
            <a:r>
              <a:rPr lang="en" b="1"/>
              <a:t>time periods </a:t>
            </a:r>
            <a:r>
              <a:rPr lang="en"/>
              <a:t>(minutes, hours, days) in order to correlate events that occur around the same time. </a:t>
            </a:r>
            <a:endParaRPr/>
          </a:p>
        </p:txBody>
      </p:sp>
      <p:pic>
        <p:nvPicPr>
          <p:cNvPr id="2554" name="Google Shape;2554;p150"/>
          <p:cNvPicPr preferRelativeResize="0"/>
          <p:nvPr/>
        </p:nvPicPr>
        <p:blipFill>
          <a:blip r:embed="rId3">
            <a:alphaModFix/>
          </a:blip>
          <a:stretch>
            <a:fillRect/>
          </a:stretch>
        </p:blipFill>
        <p:spPr>
          <a:xfrm>
            <a:off x="2825196" y="1496700"/>
            <a:ext cx="5782580" cy="3151500"/>
          </a:xfrm>
          <a:prstGeom prst="rect">
            <a:avLst/>
          </a:prstGeom>
          <a:noFill/>
          <a:ln w="28575" cap="flat" cmpd="sng">
            <a:solidFill>
              <a:srgbClr val="274E13"/>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Datasets</a:t>
            </a:r>
            <a:endParaRPr/>
          </a:p>
        </p:txBody>
      </p:sp>
      <p:sp>
        <p:nvSpPr>
          <p:cNvPr id="2560" name="Google Shape;2560;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a:t>
            </a:r>
            <a:r>
              <a:rPr lang="en" b="1"/>
              <a:t>dataset</a:t>
            </a:r>
            <a:r>
              <a:rPr lang="en"/>
              <a:t> is a collection of data that is defined and maintained for a specific business purpose. </a:t>
            </a:r>
            <a:endParaRPr/>
          </a:p>
        </p:txBody>
      </p:sp>
      <p:sp>
        <p:nvSpPr>
          <p:cNvPr id="2561" name="Google Shape;256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2562" name="Google Shape;2562;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63" name="Google Shape;2563;p151"/>
          <p:cNvSpPr txBox="1">
            <a:spLocks noGrp="1"/>
          </p:cNvSpPr>
          <p:nvPr>
            <p:ph type="body" idx="3"/>
          </p:nvPr>
        </p:nvSpPr>
        <p:spPr>
          <a:xfrm>
            <a:off x="175" y="1437575"/>
            <a:ext cx="3248400" cy="3468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t>Datasets are used when: </a:t>
            </a:r>
            <a:endParaRPr b="1"/>
          </a:p>
          <a:p>
            <a:pPr marL="0" lvl="0" indent="0" algn="l" rtl="0">
              <a:spcBef>
                <a:spcPts val="800"/>
              </a:spcBef>
              <a:spcAft>
                <a:spcPts val="0"/>
              </a:spcAft>
              <a:buNone/>
            </a:pPr>
            <a:r>
              <a:rPr lang="en"/>
              <a:t>1. You do NOT know the Search Processing Language (SPL). </a:t>
            </a:r>
            <a:endParaRPr/>
          </a:p>
          <a:p>
            <a:pPr marL="0" lvl="0" indent="0" algn="l" rtl="0">
              <a:spcBef>
                <a:spcPts val="800"/>
              </a:spcBef>
              <a:spcAft>
                <a:spcPts val="0"/>
              </a:spcAft>
              <a:buNone/>
            </a:pPr>
            <a:r>
              <a:rPr lang="en"/>
              <a:t>2. You do NOT want to spend time designing complicated searches. </a:t>
            </a:r>
            <a:endParaRPr/>
          </a:p>
          <a:p>
            <a:pPr marL="0" lvl="0" indent="0" algn="l" rtl="0">
              <a:spcBef>
                <a:spcPts val="800"/>
              </a:spcBef>
              <a:spcAft>
                <a:spcPts val="0"/>
              </a:spcAft>
              <a:buNone/>
            </a:pPr>
            <a:endParaRPr/>
          </a:p>
          <a:p>
            <a:pPr marL="0" lvl="0" indent="0" algn="l" rtl="0">
              <a:spcBef>
                <a:spcPts val="800"/>
              </a:spcBef>
              <a:spcAft>
                <a:spcPts val="0"/>
              </a:spcAft>
              <a:buNone/>
            </a:pPr>
            <a:r>
              <a:rPr lang="en"/>
              <a:t>Datasets are created using a </a:t>
            </a:r>
            <a:r>
              <a:rPr lang="en" b="1"/>
              <a:t>Table Editor </a:t>
            </a:r>
            <a:r>
              <a:rPr lang="en"/>
              <a:t>where events fields are selected for a search. </a:t>
            </a: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pic>
        <p:nvPicPr>
          <p:cNvPr id="2564" name="Google Shape;2564;p151"/>
          <p:cNvPicPr preferRelativeResize="0"/>
          <p:nvPr/>
        </p:nvPicPr>
        <p:blipFill>
          <a:blip r:embed="rId3">
            <a:alphaModFix/>
          </a:blip>
          <a:stretch>
            <a:fillRect/>
          </a:stretch>
        </p:blipFill>
        <p:spPr>
          <a:xfrm>
            <a:off x="2934225" y="1437563"/>
            <a:ext cx="5824025" cy="3046535"/>
          </a:xfrm>
          <a:prstGeom prst="rect">
            <a:avLst/>
          </a:prstGeom>
          <a:noFill/>
          <a:ln w="28575" cap="flat" cmpd="sng">
            <a:solidFill>
              <a:srgbClr val="38761D"/>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are SIEMs?</a:t>
            </a:r>
            <a:endParaRPr/>
          </a:p>
        </p:txBody>
      </p:sp>
      <p:sp>
        <p:nvSpPr>
          <p:cNvPr id="2066" name="Google Shape;2066;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67" name="Google Shape;2067;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8" name="Google Shape;2068;p107"/>
          <p:cNvSpPr txBox="1">
            <a:spLocks noGrp="1"/>
          </p:cNvSpPr>
          <p:nvPr>
            <p:ph type="body" idx="3"/>
          </p:nvPr>
        </p:nvSpPr>
        <p:spPr>
          <a:xfrm>
            <a:off x="175" y="770100"/>
            <a:ext cx="9144000" cy="4136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solidFill>
                  <a:srgbClr val="073763"/>
                </a:solidFill>
              </a:rPr>
              <a:t>The Scenario: </a:t>
            </a:r>
            <a:endParaRPr sz="1800" b="1">
              <a:solidFill>
                <a:srgbClr val="073763"/>
              </a:solidFill>
            </a:endParaRPr>
          </a:p>
          <a:p>
            <a:pPr marL="0" lvl="0" indent="0" algn="l" rtl="0">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marL="0" lvl="0" indent="0" algn="l" rtl="0">
              <a:lnSpc>
                <a:spcPct val="150000"/>
              </a:lnSpc>
              <a:spcBef>
                <a:spcPts val="0"/>
              </a:spcBef>
              <a:spcAft>
                <a:spcPts val="0"/>
              </a:spcAft>
              <a:buNone/>
            </a:pPr>
            <a:endParaRPr sz="1600">
              <a:latin typeface="Roboto Light"/>
              <a:ea typeface="Roboto Light"/>
              <a:cs typeface="Roboto Light"/>
              <a:sym typeface="Roboto Light"/>
            </a:endParaRPr>
          </a:p>
          <a:p>
            <a:pPr marL="0" lvl="0" indent="0" algn="l" rtl="0">
              <a:spcBef>
                <a:spcPts val="0"/>
              </a:spcBef>
              <a:spcAft>
                <a:spcPts val="0"/>
              </a:spcAft>
              <a:buNone/>
            </a:pPr>
            <a:r>
              <a:rPr lang="en" sz="1800" b="1">
                <a:solidFill>
                  <a:srgbClr val="990000"/>
                </a:solidFill>
              </a:rPr>
              <a:t>The Problem:</a:t>
            </a:r>
            <a:endParaRPr sz="1800" b="1">
              <a:solidFill>
                <a:srgbClr val="990000"/>
              </a:solidFill>
            </a:endParaRPr>
          </a:p>
          <a:p>
            <a:pPr marL="0" lvl="0" indent="0" algn="l" rtl="0">
              <a:lnSpc>
                <a:spcPct val="150000"/>
              </a:lnSpc>
              <a:spcBef>
                <a:spcPts val="800"/>
              </a:spcBef>
              <a:spcAft>
                <a:spcPts val="0"/>
              </a:spcAft>
              <a:buNone/>
            </a:pPr>
            <a:r>
              <a:rPr lang="en" sz="1600">
                <a:latin typeface="Roboto Light"/>
                <a:ea typeface="Roboto Light"/>
                <a:cs typeface="Roboto Light"/>
                <a:sym typeface="Roboto Light"/>
              </a:rPr>
              <a:t>It’s challenging for organizations to have full visibility of their network, making </a:t>
            </a:r>
            <a:r>
              <a:rPr lang="en" sz="1600"/>
              <a:t>suspicious behavior more difficult to detect</a:t>
            </a:r>
            <a:r>
              <a:rPr lang="en" sz="1600">
                <a:latin typeface="Roboto Light"/>
                <a:ea typeface="Roboto Light"/>
                <a:cs typeface="Roboto Light"/>
                <a:sym typeface="Roboto Light"/>
              </a:rPr>
              <a:t>.</a:t>
            </a:r>
            <a:endParaRPr sz="1600"/>
          </a:p>
          <a:p>
            <a:pPr marL="0" lvl="0" indent="0" algn="l" rtl="0">
              <a:spcBef>
                <a:spcPts val="0"/>
              </a:spcBef>
              <a:spcAft>
                <a:spcPts val="0"/>
              </a:spcAft>
              <a:buNone/>
            </a:pPr>
            <a:endParaRPr sz="2000"/>
          </a:p>
          <a:p>
            <a:pPr marL="0" lvl="0" indent="0" algn="l" rtl="0">
              <a:spcBef>
                <a:spcPts val="800"/>
              </a:spcBef>
              <a:spcAft>
                <a:spcPts val="0"/>
              </a:spcAft>
              <a:buNone/>
            </a:pPr>
            <a:r>
              <a:rPr lang="en" sz="1800" b="1">
                <a:solidFill>
                  <a:srgbClr val="38761D"/>
                </a:solidFill>
              </a:rPr>
              <a:t>The Solution:</a:t>
            </a:r>
            <a:endParaRPr sz="1800" b="1">
              <a:solidFill>
                <a:srgbClr val="38761D"/>
              </a:solidFill>
            </a:endParaRPr>
          </a:p>
          <a:p>
            <a:pPr marL="0" lvl="0" indent="0" algn="l" rtl="0">
              <a:spcBef>
                <a:spcPts val="800"/>
              </a:spcBef>
              <a:spcAft>
                <a:spcPts val="0"/>
              </a:spcAft>
              <a:buNone/>
            </a:pPr>
            <a:endParaRPr sz="2000"/>
          </a:p>
          <a:p>
            <a:pPr marL="0" lvl="0" indent="0" algn="l" rtl="0">
              <a:spcBef>
                <a:spcPts val="800"/>
              </a:spcBef>
              <a:spcAft>
                <a:spcPts val="800"/>
              </a:spcAft>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sp>
        <p:nvSpPr>
          <p:cNvPr id="2569" name="Google Shape;2569;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Reports</a:t>
            </a:r>
            <a:endParaRPr/>
          </a:p>
        </p:txBody>
      </p:sp>
      <p:sp>
        <p:nvSpPr>
          <p:cNvPr id="2570" name="Google Shape;2570;p152"/>
          <p:cNvSpPr txBox="1">
            <a:spLocks noGrp="1"/>
          </p:cNvSpPr>
          <p:nvPr>
            <p:ph type="subTitle" idx="1"/>
          </p:nvPr>
        </p:nvSpPr>
        <p:spPr>
          <a:xfrm>
            <a:off x="-12300" y="5337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800"/>
              </a:spcAft>
              <a:buClr>
                <a:schemeClr val="dk1"/>
              </a:buClr>
              <a:buSzPts val="1100"/>
              <a:buFont typeface="Arial"/>
              <a:buNone/>
            </a:pPr>
            <a:r>
              <a:rPr lang="en" sz="1400" b="1" dirty="0"/>
              <a:t>Reports</a:t>
            </a:r>
            <a:r>
              <a:rPr lang="en" sz="1400" i="1" dirty="0">
                <a:solidFill>
                  <a:schemeClr val="dk1"/>
                </a:solidFill>
              </a:rPr>
              <a:t> </a:t>
            </a:r>
            <a:r>
              <a:rPr lang="en" sz="1400" dirty="0">
                <a:solidFill>
                  <a:schemeClr val="dk1"/>
                </a:solidFill>
              </a:rPr>
              <a:t>are created when you save a search. They can also be created manually. They can be scheduled to run at intervals and used in the dashboard. </a:t>
            </a:r>
          </a:p>
          <a:p>
            <a:pPr marL="0" lvl="0" indent="0" algn="l" rtl="0">
              <a:spcBef>
                <a:spcPts val="0"/>
              </a:spcBef>
              <a:spcAft>
                <a:spcPts val="800"/>
              </a:spcAft>
              <a:buClr>
                <a:schemeClr val="dk1"/>
              </a:buClr>
              <a:buSzPts val="1100"/>
              <a:buFont typeface="Arial"/>
              <a:buNone/>
            </a:pPr>
            <a:endParaRPr sz="1400" dirty="0"/>
          </a:p>
        </p:txBody>
      </p:sp>
      <p:sp>
        <p:nvSpPr>
          <p:cNvPr id="2571" name="Google Shape;2571;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2572" name="Google Shape;2572;p1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73" name="Google Shape;2573;p152"/>
          <p:cNvSpPr txBox="1">
            <a:spLocks noGrp="1"/>
          </p:cNvSpPr>
          <p:nvPr>
            <p:ph type="body" idx="3"/>
          </p:nvPr>
        </p:nvSpPr>
        <p:spPr>
          <a:xfrm>
            <a:off x="175" y="1437575"/>
            <a:ext cx="86076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t>PDF documents can also be generated from reports. </a:t>
            </a:r>
            <a:endParaRPr dirty="0"/>
          </a:p>
          <a:p>
            <a:pPr marL="0" lvl="0" indent="0" algn="l" rtl="0">
              <a:spcBef>
                <a:spcPts val="800"/>
              </a:spcBef>
              <a:spcAft>
                <a:spcPts val="0"/>
              </a:spcAft>
              <a:buNone/>
            </a:pPr>
            <a:endParaRPr dirty="0"/>
          </a:p>
          <a:p>
            <a:pPr marL="0" lvl="0" indent="0" algn="l" rtl="0">
              <a:spcBef>
                <a:spcPts val="800"/>
              </a:spcBef>
              <a:spcAft>
                <a:spcPts val="800"/>
              </a:spcAft>
              <a:buNone/>
            </a:pPr>
            <a:endParaRPr dirty="0"/>
          </a:p>
        </p:txBody>
      </p:sp>
      <p:pic>
        <p:nvPicPr>
          <p:cNvPr id="2574" name="Google Shape;2574;p152"/>
          <p:cNvPicPr preferRelativeResize="0"/>
          <p:nvPr/>
        </p:nvPicPr>
        <p:blipFill>
          <a:blip r:embed="rId3">
            <a:alphaModFix/>
          </a:blip>
          <a:stretch>
            <a:fillRect/>
          </a:stretch>
        </p:blipFill>
        <p:spPr>
          <a:xfrm>
            <a:off x="1085850" y="1954775"/>
            <a:ext cx="6972300" cy="2162175"/>
          </a:xfrm>
          <a:prstGeom prst="rect">
            <a:avLst/>
          </a:prstGeom>
          <a:noFill/>
          <a:ln w="28575" cap="flat" cmpd="sng">
            <a:solidFill>
              <a:srgbClr val="38761D"/>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78"/>
        <p:cNvGrpSpPr/>
        <p:nvPr/>
      </p:nvGrpSpPr>
      <p:grpSpPr>
        <a:xfrm>
          <a:off x="0" y="0"/>
          <a:ext cx="0" cy="0"/>
          <a:chOff x="0" y="0"/>
          <a:chExt cx="0" cy="0"/>
        </a:xfrm>
      </p:grpSpPr>
      <p:sp>
        <p:nvSpPr>
          <p:cNvPr id="2579" name="Google Shape;2579;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Alerts</a:t>
            </a:r>
            <a:endParaRPr/>
          </a:p>
        </p:txBody>
      </p:sp>
      <p:sp>
        <p:nvSpPr>
          <p:cNvPr id="2580" name="Google Shape;2580;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Alerts</a:t>
            </a:r>
            <a:r>
              <a:rPr lang="en"/>
              <a:t> are used to monitor for and respond to specific events. </a:t>
            </a:r>
            <a:endParaRPr/>
          </a:p>
          <a:p>
            <a:pPr marL="457200" lvl="0" indent="-317500" algn="l" rtl="0">
              <a:spcBef>
                <a:spcPts val="800"/>
              </a:spcBef>
              <a:spcAft>
                <a:spcPts val="0"/>
              </a:spcAft>
              <a:buSzPts val="1400"/>
              <a:buChar char="●"/>
            </a:pPr>
            <a:r>
              <a:rPr lang="en"/>
              <a:t>They can look for events in </a:t>
            </a:r>
            <a:r>
              <a:rPr lang="en" i="1"/>
              <a:t>real time</a:t>
            </a:r>
            <a:r>
              <a:rPr lang="en"/>
              <a:t> or on at </a:t>
            </a:r>
            <a:r>
              <a:rPr lang="en" i="1"/>
              <a:t>scheduled intervals</a:t>
            </a:r>
            <a:r>
              <a:rPr lang="en"/>
              <a:t>.</a:t>
            </a:r>
            <a:endParaRPr/>
          </a:p>
          <a:p>
            <a:pPr marL="457200" lvl="0" indent="-317500" algn="l" rtl="0">
              <a:spcBef>
                <a:spcPts val="800"/>
              </a:spcBef>
              <a:spcAft>
                <a:spcPts val="800"/>
              </a:spcAft>
              <a:buSzPts val="1400"/>
              <a:buChar char="●"/>
            </a:pPr>
            <a:r>
              <a:rPr lang="en"/>
              <a:t>Alerts can be assigned a priority, such as Informational or Critical.  </a:t>
            </a:r>
            <a:endParaRPr/>
          </a:p>
        </p:txBody>
      </p:sp>
      <p:sp>
        <p:nvSpPr>
          <p:cNvPr id="2581" name="Google Shape;2581;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582" name="Google Shape;2582;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83" name="Google Shape;2583;p153"/>
          <p:cNvPicPr preferRelativeResize="0"/>
          <p:nvPr/>
        </p:nvPicPr>
        <p:blipFill>
          <a:blip r:embed="rId3">
            <a:alphaModFix/>
          </a:blip>
          <a:stretch>
            <a:fillRect/>
          </a:stretch>
        </p:blipFill>
        <p:spPr>
          <a:xfrm>
            <a:off x="1098175" y="1902100"/>
            <a:ext cx="6780425" cy="2949200"/>
          </a:xfrm>
          <a:prstGeom prst="rect">
            <a:avLst/>
          </a:prstGeom>
          <a:noFill/>
          <a:ln w="28575" cap="flat" cmpd="sng">
            <a:solidFill>
              <a:srgbClr val="38761D"/>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Dashboards</a:t>
            </a:r>
            <a:endParaRPr/>
          </a:p>
        </p:txBody>
      </p:sp>
      <p:sp>
        <p:nvSpPr>
          <p:cNvPr id="2589" name="Google Shape;2589;p1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Dashboards </a:t>
            </a:r>
            <a:r>
              <a:rPr lang="en">
                <a:latin typeface="Roboto Light"/>
                <a:ea typeface="Roboto Light"/>
                <a:cs typeface="Roboto Light"/>
                <a:sym typeface="Roboto Light"/>
              </a:rPr>
              <a:t>integrate real-time </a:t>
            </a:r>
            <a:r>
              <a:rPr lang="en"/>
              <a:t>searches, charts, reports, gauges, maps, and tables</a:t>
            </a:r>
            <a:r>
              <a:rPr lang="en">
                <a:latin typeface="Roboto Light"/>
                <a:ea typeface="Roboto Light"/>
                <a:cs typeface="Roboto Light"/>
                <a:sym typeface="Roboto Light"/>
              </a:rPr>
              <a:t> in panels to display the most relevant information for different teams and use cases. </a:t>
            </a:r>
            <a:endParaRPr>
              <a:latin typeface="Roboto Light"/>
              <a:ea typeface="Roboto Light"/>
              <a:cs typeface="Roboto Light"/>
              <a:sym typeface="Roboto Light"/>
            </a:endParaRPr>
          </a:p>
          <a:p>
            <a:pPr marL="0" lvl="0" indent="0" algn="l" rtl="0">
              <a:spcBef>
                <a:spcPts val="800"/>
              </a:spcBef>
              <a:spcAft>
                <a:spcPts val="0"/>
              </a:spcAft>
              <a:buNone/>
            </a:pPr>
            <a:r>
              <a:rPr lang="en" sz="1400"/>
              <a:t>Scheduled searches are used to create real-time dashboards and visualizations.</a:t>
            </a:r>
            <a:endParaRPr sz="1400"/>
          </a:p>
          <a:p>
            <a:pPr marL="0" lvl="0" indent="0" algn="l" rtl="0">
              <a:spcBef>
                <a:spcPts val="800"/>
              </a:spcBef>
              <a:spcAft>
                <a:spcPts val="0"/>
              </a:spcAft>
              <a:buNone/>
            </a:pPr>
            <a:r>
              <a:rPr lang="en" sz="1400"/>
              <a:t>Some benefits for security analysts and SOC teams include: </a:t>
            </a:r>
            <a:endParaRPr sz="1400"/>
          </a:p>
          <a:p>
            <a:pPr marL="457200" lvl="0" indent="-317500" algn="l" rtl="0">
              <a:spcBef>
                <a:spcPts val="800"/>
              </a:spcBef>
              <a:spcAft>
                <a:spcPts val="0"/>
              </a:spcAft>
              <a:buSzPts val="1400"/>
              <a:buFont typeface="Roboto"/>
              <a:buChar char="●"/>
            </a:pPr>
            <a:r>
              <a:rPr lang="en" sz="1400"/>
              <a:t>Dashboards accelerate </a:t>
            </a:r>
            <a:r>
              <a:rPr lang="en" sz="1400" b="1"/>
              <a:t>time-to-time</a:t>
            </a:r>
            <a:r>
              <a:rPr lang="en" sz="1400"/>
              <a:t> and </a:t>
            </a:r>
            <a:r>
              <a:rPr lang="en" sz="1400" b="1"/>
              <a:t>time-to-action</a:t>
            </a:r>
            <a:r>
              <a:rPr lang="en" sz="1400"/>
              <a:t>. </a:t>
            </a:r>
            <a:endParaRPr sz="1400"/>
          </a:p>
          <a:p>
            <a:pPr marL="457200" lvl="0" indent="-317500" algn="l" rtl="0">
              <a:spcBef>
                <a:spcPts val="0"/>
              </a:spcBef>
              <a:spcAft>
                <a:spcPts val="0"/>
              </a:spcAft>
              <a:buSzPts val="1400"/>
              <a:buChar char="●"/>
            </a:pPr>
            <a:r>
              <a:rPr lang="en" sz="1400"/>
              <a:t>Dashboards use the same event data for security analysts and operations teams to visualize events. </a:t>
            </a:r>
            <a:endParaRPr sz="1400"/>
          </a:p>
          <a:p>
            <a:pPr marL="0" lvl="0" indent="0" algn="l" rtl="0">
              <a:spcBef>
                <a:spcPts val="800"/>
              </a:spcBef>
              <a:spcAft>
                <a:spcPts val="0"/>
              </a:spcAft>
              <a:buNone/>
            </a:pPr>
            <a:endParaRPr/>
          </a:p>
        </p:txBody>
      </p:sp>
      <p:sp>
        <p:nvSpPr>
          <p:cNvPr id="2590" name="Google Shape;2590;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591" name="Google Shape;2591;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92" name="Google Shape;2592;p154"/>
          <p:cNvPicPr preferRelativeResize="0"/>
          <p:nvPr/>
        </p:nvPicPr>
        <p:blipFill>
          <a:blip r:embed="rId3">
            <a:alphaModFix/>
          </a:blip>
          <a:stretch>
            <a:fillRect/>
          </a:stretch>
        </p:blipFill>
        <p:spPr>
          <a:xfrm>
            <a:off x="1580625" y="2962575"/>
            <a:ext cx="5000450" cy="1807300"/>
          </a:xfrm>
          <a:prstGeom prst="rect">
            <a:avLst/>
          </a:prstGeom>
          <a:noFill/>
          <a:ln w="28575" cap="flat" cmpd="sng">
            <a:solidFill>
              <a:srgbClr val="38761D"/>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96"/>
        <p:cNvGrpSpPr/>
        <p:nvPr/>
      </p:nvGrpSpPr>
      <p:grpSpPr>
        <a:xfrm>
          <a:off x="0" y="0"/>
          <a:ext cx="0" cy="0"/>
          <a:chOff x="0" y="0"/>
          <a:chExt cx="0" cy="0"/>
        </a:xfrm>
      </p:grpSpPr>
      <p:sp>
        <p:nvSpPr>
          <p:cNvPr id="2597" name="Google Shape;2597;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Getting Data into Splunk</a:t>
            </a:r>
            <a:endParaRPr/>
          </a:p>
        </p:txBody>
      </p:sp>
      <p:sp>
        <p:nvSpPr>
          <p:cNvPr id="2598" name="Google Shape;2598;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2599" name="Google Shape;2599;p1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0" name="Google Shape;2600;p155"/>
          <p:cNvSpPr txBox="1">
            <a:spLocks noGrp="1"/>
          </p:cNvSpPr>
          <p:nvPr>
            <p:ph type="body" idx="3"/>
          </p:nvPr>
        </p:nvSpPr>
        <p:spPr>
          <a:xfrm>
            <a:off x="175" y="877475"/>
            <a:ext cx="9144000" cy="4029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There are different methods of getting data into Splunk: </a:t>
            </a:r>
            <a:endParaRPr sz="1800"/>
          </a:p>
          <a:p>
            <a:pPr marL="457200" lvl="0" indent="-342900" algn="l" rtl="0">
              <a:spcBef>
                <a:spcPts val="800"/>
              </a:spcBef>
              <a:spcAft>
                <a:spcPts val="0"/>
              </a:spcAft>
              <a:buSzPts val="1800"/>
              <a:buChar char="●"/>
            </a:pPr>
            <a:r>
              <a:rPr lang="en" sz="1800" b="1"/>
              <a:t>Uploading </a:t>
            </a:r>
            <a:r>
              <a:rPr lang="en" sz="1800"/>
              <a:t>files (e.g. cvs, json, log, zip) from a system. The maximum size in 500 mb</a:t>
            </a:r>
            <a:endParaRPr sz="1800"/>
          </a:p>
          <a:p>
            <a:pPr marL="457200" lvl="0" indent="-342900" algn="l" rtl="0">
              <a:spcBef>
                <a:spcPts val="1200"/>
              </a:spcBef>
              <a:spcAft>
                <a:spcPts val="0"/>
              </a:spcAft>
              <a:buSzPts val="1800"/>
              <a:buChar char="●"/>
            </a:pPr>
            <a:r>
              <a:rPr lang="en" sz="1800" b="1"/>
              <a:t>Monitoring </a:t>
            </a:r>
            <a:r>
              <a:rPr lang="en" sz="1800"/>
              <a:t>files and network ports on the host that runs the Splunk instance. </a:t>
            </a:r>
            <a:endParaRPr sz="1800"/>
          </a:p>
          <a:p>
            <a:pPr marL="457200" lvl="0" indent="-342900" algn="l" rtl="0">
              <a:spcBef>
                <a:spcPts val="1200"/>
              </a:spcBef>
              <a:spcAft>
                <a:spcPts val="0"/>
              </a:spcAft>
              <a:buSzPts val="1800"/>
              <a:buChar char="●"/>
            </a:pPr>
            <a:r>
              <a:rPr lang="en" sz="1800" b="1"/>
              <a:t>Forwarding </a:t>
            </a:r>
            <a:r>
              <a:rPr lang="en" sz="1800"/>
              <a:t>data to another Splunk instance or to a third-party system.  </a:t>
            </a:r>
            <a:endParaRPr sz="1800"/>
          </a:p>
          <a:p>
            <a:pPr marL="0" lvl="0" indent="0" algn="l" rtl="0">
              <a:spcBef>
                <a:spcPts val="1200"/>
              </a:spcBef>
              <a:spcAft>
                <a:spcPts val="0"/>
              </a:spcAft>
              <a:buNone/>
            </a:pPr>
            <a:endParaRPr sz="1800"/>
          </a:p>
          <a:p>
            <a:pPr marL="0" lvl="0" indent="0" algn="l" rtl="0">
              <a:spcBef>
                <a:spcPts val="1200"/>
              </a:spcBef>
              <a:spcAft>
                <a:spcPts val="1200"/>
              </a:spcAft>
              <a:buNone/>
            </a:pPr>
            <a:r>
              <a:rPr lang="en" sz="1800"/>
              <a:t>Next, we’ll launch into a demo of the workflow for </a:t>
            </a:r>
            <a:r>
              <a:rPr lang="en" sz="1800" b="1"/>
              <a:t>uploading data </a:t>
            </a:r>
            <a:r>
              <a:rPr lang="en" sz="1800"/>
              <a:t>into Splunk. </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2606" name="Google Shape;2606;p1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7" name="Google Shape;2607;p15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Uploading a Web Log into Splunk</a:t>
            </a:r>
            <a:endParaRPr>
              <a:solidFill>
                <a:srgbClr val="F1C232"/>
              </a:solidFill>
            </a:endParaRPr>
          </a:p>
        </p:txBody>
      </p:sp>
      <p:sp>
        <p:nvSpPr>
          <p:cNvPr id="2608" name="Google Shape;2608;p156"/>
          <p:cNvSpPr txBox="1"/>
          <p:nvPr/>
        </p:nvSpPr>
        <p:spPr>
          <a:xfrm>
            <a:off x="3060925" y="716775"/>
            <a:ext cx="2431200" cy="12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Mono"/>
                <a:ea typeface="Roboto Mono"/>
                <a:cs typeface="Roboto Mono"/>
                <a:sym typeface="Roboto Mono"/>
              </a:rPr>
              <a:t>1. Select Source</a:t>
            </a: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2. Set Source Type</a:t>
            </a: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3. Input Settings</a:t>
            </a: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4. Review</a:t>
            </a: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5. Upload the Log File</a:t>
            </a:r>
            <a:endParaRPr sz="1200">
              <a:latin typeface="Roboto Mono"/>
              <a:ea typeface="Roboto Mono"/>
              <a:cs typeface="Roboto Mono"/>
              <a:sym typeface="Roboto Mono"/>
            </a:endParaRPr>
          </a:p>
          <a:p>
            <a:pPr marL="0" lvl="0" indent="0" algn="l" rtl="0">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Summary</a:t>
            </a:r>
            <a:endParaRPr/>
          </a:p>
        </p:txBody>
      </p:sp>
      <p:sp>
        <p:nvSpPr>
          <p:cNvPr id="2614" name="Google Shape;2614;p15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Uploading a Web Log into Splunk</a:t>
            </a:r>
            <a:endParaRPr/>
          </a:p>
        </p:txBody>
      </p:sp>
      <p:sp>
        <p:nvSpPr>
          <p:cNvPr id="2615" name="Google Shape;2615;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616" name="Google Shape;2616;p1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17" name="Google Shape;2617;p157"/>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SzPts val="1800"/>
              <a:buChar char="●"/>
            </a:pPr>
            <a:r>
              <a:rPr lang="en" sz="1800"/>
              <a:t>We grabbed an existing log file that was created from a different machine.</a:t>
            </a:r>
            <a:endParaRPr sz="1800"/>
          </a:p>
          <a:p>
            <a:pPr marL="457200" lvl="0" indent="0" algn="l" rtl="0">
              <a:spcBef>
                <a:spcPts val="800"/>
              </a:spcBef>
              <a:spcAft>
                <a:spcPts val="0"/>
              </a:spcAft>
              <a:buNone/>
            </a:pPr>
            <a:endParaRPr sz="1800"/>
          </a:p>
          <a:p>
            <a:pPr marL="457200" lvl="0" indent="-342900" algn="l" rtl="0">
              <a:spcBef>
                <a:spcPts val="800"/>
              </a:spcBef>
              <a:spcAft>
                <a:spcPts val="0"/>
              </a:spcAft>
              <a:buSzPts val="1800"/>
              <a:buChar char="●"/>
            </a:pPr>
            <a:r>
              <a:rPr lang="en" sz="1800"/>
              <a:t>We uploaded that log file into Splunk</a:t>
            </a:r>
            <a:endParaRPr sz="1800"/>
          </a:p>
          <a:p>
            <a:pPr marL="457200" lvl="0" indent="0" algn="l" rtl="0">
              <a:spcBef>
                <a:spcPts val="800"/>
              </a:spcBef>
              <a:spcAft>
                <a:spcPts val="0"/>
              </a:spcAft>
              <a:buNone/>
            </a:pPr>
            <a:endParaRPr sz="1800"/>
          </a:p>
          <a:p>
            <a:pPr marL="457200" lvl="0" indent="-342900" algn="l" rtl="0">
              <a:spcBef>
                <a:spcPts val="800"/>
              </a:spcBef>
              <a:spcAft>
                <a:spcPts val="0"/>
              </a:spcAft>
              <a:buSzPts val="1800"/>
              <a:buChar char="●"/>
            </a:pPr>
            <a:r>
              <a:rPr lang="en" sz="1800"/>
              <a:t>We can now filter and search for different events based on our customized criteria.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15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623" name="Google Shape;2623;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
        <p:nvSpPr>
          <p:cNvPr id="2624" name="Google Shape;2624;p1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25" name="Google Shape;2625;p15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Uploading a Web Server Log into Splunk</a:t>
            </a:r>
            <a:endParaRPr/>
          </a:p>
          <a:p>
            <a:pPr marL="0" lvl="0" indent="0" algn="l" rtl="0">
              <a:spcBef>
                <a:spcPts val="0"/>
              </a:spcBef>
              <a:spcAft>
                <a:spcPts val="0"/>
              </a:spcAft>
              <a:buNone/>
            </a:pPr>
            <a:endParaRPr sz="1600"/>
          </a:p>
          <a:p>
            <a:pPr marL="0" lvl="0" indent="0" algn="l" rtl="0">
              <a:lnSpc>
                <a:spcPct val="115000"/>
              </a:lnSpc>
              <a:spcBef>
                <a:spcPts val="0"/>
              </a:spcBef>
              <a:spcAft>
                <a:spcPts val="0"/>
              </a:spcAft>
              <a:buNone/>
            </a:pPr>
            <a:r>
              <a:rPr lang="en" sz="1400">
                <a:solidFill>
                  <a:srgbClr val="24292E"/>
                </a:solidFill>
              </a:rPr>
              <a:t>You will be uploading a web server log file into Splunk. This is an important exercise, as you will be uploading various files into Splunk in the coming classes</a:t>
            </a:r>
            <a:r>
              <a:rPr lang="en" sz="1400">
                <a:latin typeface="Roboto Light"/>
                <a:ea typeface="Roboto Light"/>
                <a:cs typeface="Roboto Light"/>
                <a:sym typeface="Roboto Light"/>
              </a:rPr>
              <a:t>.</a:t>
            </a:r>
            <a:endParaRPr sz="1400">
              <a:latin typeface="Roboto Light"/>
              <a:ea typeface="Roboto Light"/>
              <a:cs typeface="Roboto Light"/>
              <a:sym typeface="Roboto Light"/>
            </a:endParaRPr>
          </a:p>
          <a:p>
            <a:pPr marL="0" lvl="0" indent="0" algn="l" rtl="0">
              <a:spcBef>
                <a:spcPts val="120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t>Instructions sent via Slack.</a:t>
            </a:r>
            <a:endParaRPr sz="1800"/>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2631" name="Google Shape;2631;p1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32" name="Google Shape;2632;p159"/>
          <p:cNvSpPr txBox="1"/>
          <p:nvPr/>
        </p:nvSpPr>
        <p:spPr>
          <a:xfrm>
            <a:off x="2431300" y="3622725"/>
            <a:ext cx="42135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Uploading a Web Server Log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Server Log Review</a:t>
            </a:r>
            <a:endParaRPr/>
          </a:p>
        </p:txBody>
      </p:sp>
      <p:sp>
        <p:nvSpPr>
          <p:cNvPr id="2638" name="Google Shape;2638;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2639" name="Google Shape;2639;p1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40" name="Google Shape;2640;p160"/>
          <p:cNvPicPr preferRelativeResize="0"/>
          <p:nvPr/>
        </p:nvPicPr>
        <p:blipFill>
          <a:blip r:embed="rId3">
            <a:alphaModFix/>
          </a:blip>
          <a:stretch>
            <a:fillRect/>
          </a:stretch>
        </p:blipFill>
        <p:spPr>
          <a:xfrm>
            <a:off x="987250" y="853075"/>
            <a:ext cx="6667500" cy="3848100"/>
          </a:xfrm>
          <a:prstGeom prst="rect">
            <a:avLst/>
          </a:prstGeom>
          <a:noFill/>
          <a:ln w="28575" cap="flat" cmpd="sng">
            <a:solidFill>
              <a:srgbClr val="38761D"/>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p161"/>
          <p:cNvSpPr txBox="1">
            <a:spLocks noGrp="1"/>
          </p:cNvSpPr>
          <p:nvPr>
            <p:ph type="subTitle" idx="3"/>
          </p:nvPr>
        </p:nvSpPr>
        <p:spPr>
          <a:xfrm>
            <a:off x="7056300" y="910475"/>
            <a:ext cx="1813500" cy="3784800"/>
          </a:xfrm>
          <a:prstGeom prst="rect">
            <a:avLst/>
          </a:prstGeom>
          <a:ln w="9525" cap="flat" cmpd="sng">
            <a:solidFill>
              <a:srgbClr val="000000"/>
            </a:solidFill>
            <a:prstDash val="solid"/>
            <a:round/>
            <a:headEnd type="none" w="sm" len="sm"/>
            <a:tailEnd type="none" w="sm" len="sm"/>
          </a:ln>
        </p:spPr>
        <p:txBody>
          <a:bodyPr spcFirstLastPara="1" wrap="square" lIns="36575" tIns="91425" rIns="91425" bIns="0" anchor="t" anchorCtr="0">
            <a:noAutofit/>
          </a:bodyPr>
          <a:lstStyle/>
          <a:p>
            <a:pPr marL="0" lvl="0" indent="0" algn="l" rtl="0">
              <a:lnSpc>
                <a:spcPct val="115000"/>
              </a:lnSpc>
              <a:spcBef>
                <a:spcPts val="0"/>
              </a:spcBef>
              <a:spcAft>
                <a:spcPts val="0"/>
              </a:spcAft>
              <a:buNone/>
            </a:pPr>
            <a:r>
              <a:rPr lang="en" sz="1400" b="1">
                <a:solidFill>
                  <a:srgbClr val="24292E"/>
                </a:solidFill>
              </a:rPr>
              <a:t>1. Application bar</a:t>
            </a:r>
            <a:r>
              <a:rPr lang="en" sz="1400">
                <a:solidFill>
                  <a:srgbClr val="24292E"/>
                </a:solidFill>
              </a:rPr>
              <a:t> contains main functions.</a:t>
            </a:r>
            <a:endParaRPr sz="1400">
              <a:solidFill>
                <a:srgbClr val="24292E"/>
              </a:solidFill>
            </a:endParaRPr>
          </a:p>
          <a:p>
            <a:pPr marL="0" lvl="0" indent="0" algn="l" rtl="0">
              <a:lnSpc>
                <a:spcPct val="115000"/>
              </a:lnSpc>
              <a:spcBef>
                <a:spcPts val="1200"/>
              </a:spcBef>
              <a:spcAft>
                <a:spcPts val="0"/>
              </a:spcAft>
              <a:buNone/>
            </a:pPr>
            <a:r>
              <a:rPr lang="en" sz="1400" b="1">
                <a:solidFill>
                  <a:srgbClr val="24292E"/>
                </a:solidFill>
              </a:rPr>
              <a:t>2. Search bar</a:t>
            </a:r>
            <a:r>
              <a:rPr lang="en" sz="1400">
                <a:solidFill>
                  <a:srgbClr val="24292E"/>
                </a:solidFill>
              </a:rPr>
              <a:t> specifies your search criteria.</a:t>
            </a:r>
            <a:endParaRPr sz="1400">
              <a:solidFill>
                <a:srgbClr val="24292E"/>
              </a:solidFill>
            </a:endParaRPr>
          </a:p>
          <a:p>
            <a:pPr marL="0" lvl="0" indent="0" algn="l" rtl="0">
              <a:spcBef>
                <a:spcPts val="1200"/>
              </a:spcBef>
              <a:spcAft>
                <a:spcPts val="0"/>
              </a:spcAft>
              <a:buNone/>
            </a:pPr>
            <a:r>
              <a:rPr lang="en" sz="1400">
                <a:solidFill>
                  <a:srgbClr val="24292E"/>
                </a:solidFill>
              </a:rPr>
              <a:t>3. </a:t>
            </a:r>
            <a:r>
              <a:rPr lang="en" sz="1400" b="1">
                <a:solidFill>
                  <a:srgbClr val="24292E"/>
                </a:solidFill>
              </a:rPr>
              <a:t>Time range picker </a:t>
            </a:r>
            <a:r>
              <a:rPr lang="en" sz="1400">
                <a:solidFill>
                  <a:srgbClr val="24292E"/>
                </a:solidFill>
              </a:rPr>
              <a:t>specifies the time period for the search.</a:t>
            </a:r>
            <a:endParaRPr sz="1400">
              <a:solidFill>
                <a:srgbClr val="24292E"/>
              </a:solidFill>
            </a:endParaRPr>
          </a:p>
          <a:p>
            <a:pPr marL="0" lvl="0" indent="0" algn="l" rtl="0">
              <a:spcBef>
                <a:spcPts val="1200"/>
              </a:spcBef>
              <a:spcAft>
                <a:spcPts val="0"/>
              </a:spcAft>
              <a:buNone/>
            </a:pPr>
            <a:r>
              <a:rPr lang="en" sz="1400">
                <a:solidFill>
                  <a:srgbClr val="24292E"/>
                </a:solidFill>
              </a:rPr>
              <a:t>4. The peaks and valleys in the </a:t>
            </a:r>
            <a:r>
              <a:rPr lang="en" sz="1400" b="1">
                <a:solidFill>
                  <a:srgbClr val="24292E"/>
                </a:solidFill>
              </a:rPr>
              <a:t>timeline</a:t>
            </a:r>
            <a:r>
              <a:rPr lang="en" sz="1400">
                <a:solidFill>
                  <a:srgbClr val="24292E"/>
                </a:solidFill>
              </a:rPr>
              <a:t> can indicate spikes in activity or server downtime.</a:t>
            </a:r>
            <a:endParaRPr sz="1400">
              <a:solidFill>
                <a:srgbClr val="24292E"/>
              </a:solidFill>
            </a:endParaRPr>
          </a:p>
          <a:p>
            <a:pPr marL="0" lvl="0" indent="0" algn="l" rtl="0">
              <a:spcBef>
                <a:spcPts val="1200"/>
              </a:spcBef>
              <a:spcAft>
                <a:spcPts val="0"/>
              </a:spcAft>
              <a:buClr>
                <a:schemeClr val="dk1"/>
              </a:buClr>
              <a:buSzPts val="1100"/>
              <a:buFont typeface="Arial"/>
              <a:buNone/>
            </a:pPr>
            <a:endParaRPr sz="1400">
              <a:solidFill>
                <a:srgbClr val="24292E"/>
              </a:solidFill>
            </a:endParaRPr>
          </a:p>
          <a:p>
            <a:pPr marL="0" lvl="0" indent="0" algn="l" rtl="0">
              <a:lnSpc>
                <a:spcPct val="115000"/>
              </a:lnSpc>
              <a:spcBef>
                <a:spcPts val="1200"/>
              </a:spcBef>
              <a:spcAft>
                <a:spcPts val="0"/>
              </a:spcAft>
              <a:buNone/>
            </a:pPr>
            <a:endParaRPr sz="1400">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sz="1400">
              <a:solidFill>
                <a:schemeClr val="dk1"/>
              </a:solidFill>
            </a:endParaRPr>
          </a:p>
          <a:p>
            <a:pPr marL="0" lvl="0" indent="0" algn="l" rtl="0">
              <a:lnSpc>
                <a:spcPct val="115000"/>
              </a:lnSpc>
              <a:spcBef>
                <a:spcPts val="0"/>
              </a:spcBef>
              <a:spcAft>
                <a:spcPts val="0"/>
              </a:spcAft>
              <a:buNone/>
            </a:pPr>
            <a:endParaRPr sz="1400"/>
          </a:p>
        </p:txBody>
      </p:sp>
      <p:sp>
        <p:nvSpPr>
          <p:cNvPr id="2646" name="Google Shape;2646;p161"/>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Web Server Log Review</a:t>
            </a:r>
            <a:endParaRPr/>
          </a:p>
        </p:txBody>
      </p:sp>
      <p:sp>
        <p:nvSpPr>
          <p:cNvPr id="2647" name="Google Shape;2647;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2648" name="Google Shape;2648;p161"/>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49" name="Google Shape;2649;p161"/>
          <p:cNvPicPr preferRelativeResize="0"/>
          <p:nvPr/>
        </p:nvPicPr>
        <p:blipFill>
          <a:blip r:embed="rId3">
            <a:alphaModFix/>
          </a:blip>
          <a:stretch>
            <a:fillRect/>
          </a:stretch>
        </p:blipFill>
        <p:spPr>
          <a:xfrm>
            <a:off x="222449" y="869558"/>
            <a:ext cx="6699600" cy="386662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are SIEMs?</a:t>
            </a:r>
            <a:endParaRPr/>
          </a:p>
        </p:txBody>
      </p:sp>
      <p:sp>
        <p:nvSpPr>
          <p:cNvPr id="2074" name="Google Shape;2074;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075" name="Google Shape;2075;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6" name="Google Shape;2076;p108"/>
          <p:cNvSpPr txBox="1">
            <a:spLocks noGrp="1"/>
          </p:cNvSpPr>
          <p:nvPr>
            <p:ph type="body" idx="3"/>
          </p:nvPr>
        </p:nvSpPr>
        <p:spPr>
          <a:xfrm>
            <a:off x="175" y="770100"/>
            <a:ext cx="9144000" cy="4136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solidFill>
                  <a:srgbClr val="073763"/>
                </a:solidFill>
              </a:rPr>
              <a:t>The Scenario: </a:t>
            </a:r>
            <a:endParaRPr sz="1800" b="1">
              <a:solidFill>
                <a:srgbClr val="073763"/>
              </a:solidFill>
            </a:endParaRPr>
          </a:p>
          <a:p>
            <a:pPr marL="0" lvl="0" indent="0" algn="l" rtl="0">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marL="0" lvl="0" indent="0" algn="l" rtl="0">
              <a:lnSpc>
                <a:spcPct val="150000"/>
              </a:lnSpc>
              <a:spcBef>
                <a:spcPts val="0"/>
              </a:spcBef>
              <a:spcAft>
                <a:spcPts val="0"/>
              </a:spcAft>
              <a:buNone/>
            </a:pPr>
            <a:endParaRPr sz="1600">
              <a:latin typeface="Roboto Light"/>
              <a:ea typeface="Roboto Light"/>
              <a:cs typeface="Roboto Light"/>
              <a:sym typeface="Roboto Light"/>
            </a:endParaRPr>
          </a:p>
          <a:p>
            <a:pPr marL="0" lvl="0" indent="0" algn="l" rtl="0">
              <a:spcBef>
                <a:spcPts val="0"/>
              </a:spcBef>
              <a:spcAft>
                <a:spcPts val="0"/>
              </a:spcAft>
              <a:buNone/>
            </a:pPr>
            <a:r>
              <a:rPr lang="en" sz="1800" b="1">
                <a:solidFill>
                  <a:srgbClr val="990000"/>
                </a:solidFill>
              </a:rPr>
              <a:t>The Problem:</a:t>
            </a:r>
            <a:endParaRPr sz="1800" b="1">
              <a:solidFill>
                <a:srgbClr val="990000"/>
              </a:solidFill>
            </a:endParaRPr>
          </a:p>
          <a:p>
            <a:pPr marL="0" lvl="0" indent="0" algn="l" rtl="0">
              <a:lnSpc>
                <a:spcPct val="150000"/>
              </a:lnSpc>
              <a:spcBef>
                <a:spcPts val="800"/>
              </a:spcBef>
              <a:spcAft>
                <a:spcPts val="0"/>
              </a:spcAft>
              <a:buNone/>
            </a:pPr>
            <a:r>
              <a:rPr lang="en" sz="1600">
                <a:latin typeface="Roboto Light"/>
                <a:ea typeface="Roboto Light"/>
                <a:cs typeface="Roboto Light"/>
                <a:sym typeface="Roboto Light"/>
              </a:rPr>
              <a:t>It’s challenging for organizations to have full visibility of their network, making </a:t>
            </a:r>
            <a:r>
              <a:rPr lang="en" sz="1600"/>
              <a:t>suspicious behavior more difficult to detect</a:t>
            </a:r>
            <a:r>
              <a:rPr lang="en" sz="1600">
                <a:latin typeface="Roboto Light"/>
                <a:ea typeface="Roboto Light"/>
                <a:cs typeface="Roboto Light"/>
                <a:sym typeface="Roboto Light"/>
              </a:rPr>
              <a:t>.</a:t>
            </a:r>
            <a:endParaRPr sz="1600"/>
          </a:p>
          <a:p>
            <a:pPr marL="0" lvl="0" indent="0" algn="l" rtl="0">
              <a:spcBef>
                <a:spcPts val="0"/>
              </a:spcBef>
              <a:spcAft>
                <a:spcPts val="0"/>
              </a:spcAft>
              <a:buNone/>
            </a:pPr>
            <a:endParaRPr sz="2000"/>
          </a:p>
          <a:p>
            <a:pPr marL="0" lvl="0" indent="0" algn="l" rtl="0">
              <a:spcBef>
                <a:spcPts val="800"/>
              </a:spcBef>
              <a:spcAft>
                <a:spcPts val="0"/>
              </a:spcAft>
              <a:buNone/>
            </a:pPr>
            <a:r>
              <a:rPr lang="en" sz="1800" b="1">
                <a:solidFill>
                  <a:srgbClr val="38761D"/>
                </a:solidFill>
              </a:rPr>
              <a:t>The Solution:</a:t>
            </a:r>
            <a:endParaRPr sz="1800" b="1">
              <a:solidFill>
                <a:srgbClr val="38761D"/>
              </a:solidFill>
            </a:endParaRPr>
          </a:p>
          <a:p>
            <a:pPr marL="0" lvl="0" indent="0" algn="l" rtl="0">
              <a:lnSpc>
                <a:spcPct val="150000"/>
              </a:lnSpc>
              <a:spcBef>
                <a:spcPts val="800"/>
              </a:spcBef>
              <a:spcAft>
                <a:spcPts val="0"/>
              </a:spcAft>
              <a:buNone/>
            </a:pPr>
            <a:r>
              <a:rPr lang="en" sz="1600">
                <a:latin typeface="Roboto Light"/>
                <a:ea typeface="Roboto Light"/>
                <a:cs typeface="Roboto Light"/>
                <a:sym typeface="Roboto Light"/>
              </a:rPr>
              <a:t>Organizations use SIEMs to monitor odd behavior and irregular traffic on their network, allowing infosec teams to detect suspicious activity.</a:t>
            </a:r>
            <a:endParaRPr sz="1600"/>
          </a:p>
          <a:p>
            <a:pPr marL="0" lvl="0" indent="0" algn="l" rtl="0">
              <a:spcBef>
                <a:spcPts val="0"/>
              </a:spcBef>
              <a:spcAft>
                <a:spcPts val="0"/>
              </a:spcAft>
              <a:buNone/>
            </a:pPr>
            <a:endParaRPr sz="2000"/>
          </a:p>
          <a:p>
            <a:pPr marL="0" lvl="0" indent="0" algn="l" rtl="0">
              <a:spcBef>
                <a:spcPts val="800"/>
              </a:spcBef>
              <a:spcAft>
                <a:spcPts val="800"/>
              </a:spcAft>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162"/>
          <p:cNvSpPr txBox="1">
            <a:spLocks noGrp="1"/>
          </p:cNvSpPr>
          <p:nvPr>
            <p:ph type="subTitle" idx="3"/>
          </p:nvPr>
        </p:nvSpPr>
        <p:spPr>
          <a:xfrm>
            <a:off x="7056300" y="910475"/>
            <a:ext cx="1813500" cy="3784800"/>
          </a:xfrm>
          <a:prstGeom prst="rect">
            <a:avLst/>
          </a:prstGeom>
          <a:ln w="9525" cap="flat" cmpd="sng">
            <a:solidFill>
              <a:srgbClr val="000000"/>
            </a:solidFill>
            <a:prstDash val="solid"/>
            <a:round/>
            <a:headEnd type="none" w="sm" len="sm"/>
            <a:tailEnd type="none" w="sm" len="sm"/>
          </a:ln>
        </p:spPr>
        <p:txBody>
          <a:bodyPr spcFirstLastPara="1" wrap="square" lIns="36575" tIns="91425" rIns="91425" bIns="0" anchor="t" anchorCtr="0">
            <a:noAutofit/>
          </a:bodyPr>
          <a:lstStyle/>
          <a:p>
            <a:pPr marL="0" lvl="0" indent="0" algn="l" rtl="0">
              <a:spcBef>
                <a:spcPts val="300"/>
              </a:spcBef>
              <a:spcAft>
                <a:spcPts val="0"/>
              </a:spcAft>
              <a:buNone/>
            </a:pPr>
            <a:r>
              <a:rPr lang="en" sz="1400">
                <a:solidFill>
                  <a:srgbClr val="24292E"/>
                </a:solidFill>
              </a:rPr>
              <a:t>5. </a:t>
            </a:r>
            <a:r>
              <a:rPr lang="en" sz="1400" b="1">
                <a:solidFill>
                  <a:srgbClr val="24292E"/>
                </a:solidFill>
              </a:rPr>
              <a:t>Select Fields and Interesting Fields</a:t>
            </a:r>
            <a:r>
              <a:rPr lang="en" sz="1400">
                <a:solidFill>
                  <a:srgbClr val="24292E"/>
                </a:solidFill>
              </a:rPr>
              <a:t>: This sidebar displays a list of the fields discovered in the event.</a:t>
            </a:r>
            <a:endParaRPr sz="1400">
              <a:solidFill>
                <a:srgbClr val="24292E"/>
              </a:solidFill>
            </a:endParaRPr>
          </a:p>
          <a:p>
            <a:pPr marL="0" lvl="0" indent="0" algn="l" rtl="0">
              <a:spcBef>
                <a:spcPts val="1200"/>
              </a:spcBef>
              <a:spcAft>
                <a:spcPts val="0"/>
              </a:spcAft>
              <a:buNone/>
            </a:pPr>
            <a:r>
              <a:rPr lang="en" sz="1400">
                <a:solidFill>
                  <a:schemeClr val="dk1"/>
                </a:solidFill>
              </a:rPr>
              <a:t>When you first run a search, the </a:t>
            </a:r>
            <a:r>
              <a:rPr lang="en" sz="1400" b="1">
                <a:solidFill>
                  <a:schemeClr val="dk1"/>
                </a:solidFill>
              </a:rPr>
              <a:t>Selected Fields</a:t>
            </a:r>
            <a:r>
              <a:rPr lang="en" sz="1400">
                <a:solidFill>
                  <a:schemeClr val="dk1"/>
                </a:solidFill>
              </a:rPr>
              <a:t> list contains the default fields host, source, and source type. </a:t>
            </a:r>
            <a:endParaRPr sz="1400">
              <a:solidFill>
                <a:schemeClr val="dk1"/>
              </a:solidFill>
            </a:endParaRPr>
          </a:p>
          <a:p>
            <a:pPr marL="0" lvl="0" indent="0" algn="l" rtl="0">
              <a:spcBef>
                <a:spcPts val="1200"/>
              </a:spcBef>
              <a:spcAft>
                <a:spcPts val="0"/>
              </a:spcAft>
              <a:buNone/>
            </a:pPr>
            <a:r>
              <a:rPr lang="en" sz="1400" b="1">
                <a:solidFill>
                  <a:schemeClr val="dk1"/>
                </a:solidFill>
              </a:rPr>
              <a:t>Interesting Fields</a:t>
            </a:r>
            <a:r>
              <a:rPr lang="en" sz="1400">
                <a:solidFill>
                  <a:schemeClr val="dk1"/>
                </a:solidFill>
              </a:rPr>
              <a:t> are fields that appear in at least 20% of the events.</a:t>
            </a:r>
            <a:endParaRPr sz="1400">
              <a:solidFill>
                <a:schemeClr val="dk1"/>
              </a:solidFill>
            </a:endParaRPr>
          </a:p>
          <a:p>
            <a:pPr marL="0" lvl="0" indent="0" algn="l" rtl="0">
              <a:spcBef>
                <a:spcPts val="1200"/>
              </a:spcBef>
              <a:spcAft>
                <a:spcPts val="0"/>
              </a:spcAft>
              <a:buNone/>
            </a:pPr>
            <a:endParaRPr sz="1400">
              <a:solidFill>
                <a:srgbClr val="24292E"/>
              </a:solidFill>
            </a:endParaRPr>
          </a:p>
          <a:p>
            <a:pPr marL="0" lvl="0" indent="0" algn="l" rtl="0">
              <a:spcBef>
                <a:spcPts val="1200"/>
              </a:spcBef>
              <a:spcAft>
                <a:spcPts val="0"/>
              </a:spcAft>
              <a:buNone/>
            </a:pPr>
            <a:endParaRPr sz="1400" b="1">
              <a:solidFill>
                <a:srgbClr val="24292E"/>
              </a:solidFill>
            </a:endParaRPr>
          </a:p>
          <a:p>
            <a:pPr marL="0" lvl="0" indent="0" algn="l" rtl="0">
              <a:spcBef>
                <a:spcPts val="1200"/>
              </a:spcBef>
              <a:spcAft>
                <a:spcPts val="0"/>
              </a:spcAft>
              <a:buNone/>
            </a:pPr>
            <a:endParaRPr sz="1400">
              <a:solidFill>
                <a:srgbClr val="24292E"/>
              </a:solidFill>
            </a:endParaRPr>
          </a:p>
          <a:p>
            <a:pPr marL="0" lvl="0" indent="0" algn="l" rtl="0">
              <a:lnSpc>
                <a:spcPct val="115000"/>
              </a:lnSpc>
              <a:spcBef>
                <a:spcPts val="1200"/>
              </a:spcBef>
              <a:spcAft>
                <a:spcPts val="0"/>
              </a:spcAft>
              <a:buNone/>
            </a:pPr>
            <a:endParaRPr sz="1400">
              <a:solidFill>
                <a:srgbClr val="24292E"/>
              </a:solidFill>
            </a:endParaRPr>
          </a:p>
          <a:p>
            <a:pPr marL="0" lvl="0" indent="0" algn="l" rtl="0">
              <a:lnSpc>
                <a:spcPct val="115000"/>
              </a:lnSpc>
              <a:spcBef>
                <a:spcPts val="1200"/>
              </a:spcBef>
              <a:spcAft>
                <a:spcPts val="0"/>
              </a:spcAft>
              <a:buNone/>
            </a:pPr>
            <a:endParaRPr sz="1400">
              <a:solidFill>
                <a:schemeClr val="dk1"/>
              </a:solidFill>
            </a:endParaRPr>
          </a:p>
          <a:p>
            <a:pPr marL="0" lvl="0" indent="0" algn="l" rtl="0">
              <a:lnSpc>
                <a:spcPct val="115000"/>
              </a:lnSpc>
              <a:spcBef>
                <a:spcPts val="0"/>
              </a:spcBef>
              <a:spcAft>
                <a:spcPts val="0"/>
              </a:spcAft>
              <a:buNone/>
            </a:pPr>
            <a:endParaRPr sz="1400"/>
          </a:p>
        </p:txBody>
      </p:sp>
      <p:sp>
        <p:nvSpPr>
          <p:cNvPr id="2655" name="Google Shape;2655;p162"/>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Web Server Log Review</a:t>
            </a:r>
            <a:endParaRPr/>
          </a:p>
        </p:txBody>
      </p:sp>
      <p:sp>
        <p:nvSpPr>
          <p:cNvPr id="2656" name="Google Shape;2656;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2657" name="Google Shape;2657;p16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58" name="Google Shape;2658;p162"/>
          <p:cNvPicPr preferRelativeResize="0"/>
          <p:nvPr/>
        </p:nvPicPr>
        <p:blipFill>
          <a:blip r:embed="rId3">
            <a:alphaModFix/>
          </a:blip>
          <a:stretch>
            <a:fillRect/>
          </a:stretch>
        </p:blipFill>
        <p:spPr>
          <a:xfrm>
            <a:off x="222449" y="869558"/>
            <a:ext cx="6699600" cy="386662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63"/>
          <p:cNvSpPr txBox="1">
            <a:spLocks noGrp="1"/>
          </p:cNvSpPr>
          <p:nvPr>
            <p:ph type="subTitle" idx="3"/>
          </p:nvPr>
        </p:nvSpPr>
        <p:spPr>
          <a:xfrm>
            <a:off x="7056300" y="910475"/>
            <a:ext cx="1813500" cy="3784800"/>
          </a:xfrm>
          <a:prstGeom prst="rect">
            <a:avLst/>
          </a:prstGeom>
          <a:ln w="9525" cap="flat" cmpd="sng">
            <a:solidFill>
              <a:srgbClr val="000000"/>
            </a:solidFill>
            <a:prstDash val="solid"/>
            <a:round/>
            <a:headEnd type="none" w="sm" len="sm"/>
            <a:tailEnd type="none" w="sm" len="sm"/>
          </a:ln>
        </p:spPr>
        <p:txBody>
          <a:bodyPr spcFirstLastPara="1" wrap="square" lIns="36575" tIns="91425" rIns="91425" bIns="0" anchor="t" anchorCtr="0">
            <a:noAutofit/>
          </a:bodyPr>
          <a:lstStyle/>
          <a:p>
            <a:pPr marL="0" lvl="0" indent="0" algn="l" rtl="0">
              <a:spcBef>
                <a:spcPts val="300"/>
              </a:spcBef>
              <a:spcAft>
                <a:spcPts val="0"/>
              </a:spcAft>
              <a:buNone/>
            </a:pPr>
            <a:r>
              <a:rPr lang="en" sz="1400">
                <a:solidFill>
                  <a:srgbClr val="24292E"/>
                </a:solidFill>
              </a:rPr>
              <a:t>6. </a:t>
            </a:r>
            <a:r>
              <a:rPr lang="en" sz="1400" b="1">
                <a:solidFill>
                  <a:srgbClr val="24292E"/>
                </a:solidFill>
              </a:rPr>
              <a:t>Events viewer </a:t>
            </a:r>
            <a:r>
              <a:rPr lang="en" sz="1400">
                <a:solidFill>
                  <a:srgbClr val="24292E"/>
                </a:solidFill>
              </a:rPr>
              <a:t>displays the events that your search. </a:t>
            </a:r>
            <a:endParaRPr sz="1400">
              <a:solidFill>
                <a:srgbClr val="24292E"/>
              </a:solidFill>
            </a:endParaRPr>
          </a:p>
          <a:p>
            <a:pPr marL="0" lvl="0" indent="0" algn="l" rtl="0">
              <a:spcBef>
                <a:spcPts val="1200"/>
              </a:spcBef>
              <a:spcAft>
                <a:spcPts val="0"/>
              </a:spcAft>
              <a:buNone/>
            </a:pPr>
            <a:r>
              <a:rPr lang="en" sz="1400">
                <a:solidFill>
                  <a:srgbClr val="24292E"/>
                </a:solidFill>
              </a:rPr>
              <a:t>By default, the most recent event is listed first and the matching search terms are highlighted.</a:t>
            </a:r>
            <a:endParaRPr sz="1400">
              <a:solidFill>
                <a:srgbClr val="24292E"/>
              </a:solidFill>
            </a:endParaRPr>
          </a:p>
          <a:p>
            <a:pPr marL="0" lvl="0" indent="0" algn="l" rtl="0">
              <a:spcBef>
                <a:spcPts val="1200"/>
              </a:spcBef>
              <a:spcAft>
                <a:spcPts val="0"/>
              </a:spcAft>
              <a:buNone/>
            </a:pPr>
            <a:endParaRPr sz="1400">
              <a:solidFill>
                <a:schemeClr val="dk1"/>
              </a:solidFill>
            </a:endParaRPr>
          </a:p>
          <a:p>
            <a:pPr marL="0" lvl="0" indent="0" algn="l" rtl="0">
              <a:spcBef>
                <a:spcPts val="1200"/>
              </a:spcBef>
              <a:spcAft>
                <a:spcPts val="0"/>
              </a:spcAft>
              <a:buNone/>
            </a:pPr>
            <a:endParaRPr sz="1400">
              <a:solidFill>
                <a:srgbClr val="24292E"/>
              </a:solidFill>
            </a:endParaRPr>
          </a:p>
          <a:p>
            <a:pPr marL="0" lvl="0" indent="0" algn="l" rtl="0">
              <a:spcBef>
                <a:spcPts val="1200"/>
              </a:spcBef>
              <a:spcAft>
                <a:spcPts val="0"/>
              </a:spcAft>
              <a:buNone/>
            </a:pPr>
            <a:endParaRPr sz="1400" b="1">
              <a:solidFill>
                <a:srgbClr val="24292E"/>
              </a:solidFill>
            </a:endParaRPr>
          </a:p>
          <a:p>
            <a:pPr marL="0" lvl="0" indent="0" algn="l" rtl="0">
              <a:spcBef>
                <a:spcPts val="1200"/>
              </a:spcBef>
              <a:spcAft>
                <a:spcPts val="0"/>
              </a:spcAft>
              <a:buNone/>
            </a:pPr>
            <a:endParaRPr sz="1400">
              <a:solidFill>
                <a:srgbClr val="24292E"/>
              </a:solidFill>
            </a:endParaRPr>
          </a:p>
          <a:p>
            <a:pPr marL="0" lvl="0" indent="0" algn="l" rtl="0">
              <a:lnSpc>
                <a:spcPct val="115000"/>
              </a:lnSpc>
              <a:spcBef>
                <a:spcPts val="1200"/>
              </a:spcBef>
              <a:spcAft>
                <a:spcPts val="0"/>
              </a:spcAft>
              <a:buNone/>
            </a:pPr>
            <a:endParaRPr sz="1400">
              <a:solidFill>
                <a:srgbClr val="24292E"/>
              </a:solidFill>
            </a:endParaRPr>
          </a:p>
          <a:p>
            <a:pPr marL="0" lvl="0" indent="0" algn="l" rtl="0">
              <a:lnSpc>
                <a:spcPct val="115000"/>
              </a:lnSpc>
              <a:spcBef>
                <a:spcPts val="1200"/>
              </a:spcBef>
              <a:spcAft>
                <a:spcPts val="0"/>
              </a:spcAft>
              <a:buNone/>
            </a:pPr>
            <a:endParaRPr sz="1400">
              <a:solidFill>
                <a:schemeClr val="dk1"/>
              </a:solidFill>
            </a:endParaRPr>
          </a:p>
          <a:p>
            <a:pPr marL="0" lvl="0" indent="0" algn="l" rtl="0">
              <a:lnSpc>
                <a:spcPct val="115000"/>
              </a:lnSpc>
              <a:spcBef>
                <a:spcPts val="0"/>
              </a:spcBef>
              <a:spcAft>
                <a:spcPts val="0"/>
              </a:spcAft>
              <a:buNone/>
            </a:pPr>
            <a:endParaRPr sz="1400"/>
          </a:p>
        </p:txBody>
      </p:sp>
      <p:sp>
        <p:nvSpPr>
          <p:cNvPr id="2664" name="Google Shape;2664;p163"/>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Web Server Log Review</a:t>
            </a:r>
            <a:endParaRPr/>
          </a:p>
        </p:txBody>
      </p:sp>
      <p:sp>
        <p:nvSpPr>
          <p:cNvPr id="2665" name="Google Shape;2665;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2666" name="Google Shape;2666;p163"/>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67" name="Google Shape;2667;p163"/>
          <p:cNvPicPr preferRelativeResize="0"/>
          <p:nvPr/>
        </p:nvPicPr>
        <p:blipFill>
          <a:blip r:embed="rId3">
            <a:alphaModFix/>
          </a:blip>
          <a:stretch>
            <a:fillRect/>
          </a:stretch>
        </p:blipFill>
        <p:spPr>
          <a:xfrm>
            <a:off x="222449" y="869558"/>
            <a:ext cx="6699600" cy="3866629"/>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sp>
        <p:nvSpPr>
          <p:cNvPr id="2672" name="Google Shape;2672;p16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Search Processing Language</a:t>
            </a:r>
            <a:endParaRPr/>
          </a:p>
        </p:txBody>
      </p:sp>
      <p:sp>
        <p:nvSpPr>
          <p:cNvPr id="2673" name="Google Shape;2673;p1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2674" name="Google Shape;2674;p16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2675" name="Google Shape;2675;p1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2681" name="Google Shape;2681;p1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82" name="Google Shape;2682;p16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Using SPL to Retrieve Events</a:t>
            </a:r>
            <a:endParaRPr>
              <a:solidFill>
                <a:srgbClr val="F1C23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Anatomy of a Search</a:t>
            </a:r>
            <a:endParaRPr/>
          </a:p>
        </p:txBody>
      </p:sp>
      <p:sp>
        <p:nvSpPr>
          <p:cNvPr id="2688" name="Google Shape;2688;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Search Processing Language</a:t>
            </a:r>
            <a:r>
              <a:rPr lang="en"/>
              <a:t> (SPL) is a language based on the Unix Pipeline and the Standard Query Language (SQL). </a:t>
            </a:r>
            <a:endParaRPr/>
          </a:p>
        </p:txBody>
      </p:sp>
      <p:sp>
        <p:nvSpPr>
          <p:cNvPr id="2689" name="Google Shape;2689;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2690" name="Google Shape;2690;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91" name="Google Shape;2691;p166"/>
          <p:cNvSpPr txBox="1">
            <a:spLocks noGrp="1"/>
          </p:cNvSpPr>
          <p:nvPr>
            <p:ph type="body" idx="3"/>
          </p:nvPr>
        </p:nvSpPr>
        <p:spPr>
          <a:xfrm>
            <a:off x="175" y="1482925"/>
            <a:ext cx="9144000" cy="3423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When working with SPL: </a:t>
            </a:r>
            <a:endParaRPr sz="1800"/>
          </a:p>
          <a:p>
            <a:pPr marL="457200" lvl="0" indent="-342900" algn="l" rtl="0">
              <a:spcBef>
                <a:spcPts val="800"/>
              </a:spcBef>
              <a:spcAft>
                <a:spcPts val="0"/>
              </a:spcAft>
              <a:buClr>
                <a:srgbClr val="24292E"/>
              </a:buClr>
              <a:buSzPts val="1800"/>
              <a:buChar char="●"/>
            </a:pPr>
            <a:r>
              <a:rPr lang="en" sz="1800">
                <a:solidFill>
                  <a:srgbClr val="24292E"/>
                </a:solidFill>
              </a:rPr>
              <a:t>We are seeking to match search terms against segments of the data to return events from indexes.</a:t>
            </a:r>
            <a:endParaRPr sz="1800">
              <a:solidFill>
                <a:srgbClr val="24292E"/>
              </a:solidFill>
            </a:endParaRPr>
          </a:p>
          <a:p>
            <a:pPr marL="457200" lvl="0" indent="0" algn="l" rtl="0">
              <a:spcBef>
                <a:spcPts val="800"/>
              </a:spcBef>
              <a:spcAft>
                <a:spcPts val="0"/>
              </a:spcAft>
              <a:buNone/>
            </a:pPr>
            <a:endParaRPr sz="1800">
              <a:solidFill>
                <a:srgbClr val="24292E"/>
              </a:solidFill>
            </a:endParaRPr>
          </a:p>
          <a:p>
            <a:pPr marL="457200" lvl="0" indent="-342900" algn="l" rtl="0">
              <a:lnSpc>
                <a:spcPct val="115000"/>
              </a:lnSpc>
              <a:spcBef>
                <a:spcPts val="800"/>
              </a:spcBef>
              <a:spcAft>
                <a:spcPts val="0"/>
              </a:spcAft>
              <a:buClr>
                <a:srgbClr val="24292E"/>
              </a:buClr>
              <a:buSzPts val="1800"/>
              <a:buFont typeface="Arial"/>
              <a:buChar char="●"/>
            </a:pPr>
            <a:r>
              <a:rPr lang="en" sz="1800">
                <a:solidFill>
                  <a:srgbClr val="24292E"/>
                </a:solidFill>
              </a:rPr>
              <a:t>Search terms use </a:t>
            </a:r>
            <a:r>
              <a:rPr lang="en" sz="1800">
                <a:solidFill>
                  <a:srgbClr val="24292E"/>
                </a:solidFill>
                <a:latin typeface="Roboto Mono"/>
                <a:ea typeface="Roboto Mono"/>
                <a:cs typeface="Roboto Mono"/>
                <a:sym typeface="Roboto Mono"/>
              </a:rPr>
              <a:t>keywords, field name</a:t>
            </a:r>
            <a:r>
              <a:rPr lang="en" sz="1800">
                <a:solidFill>
                  <a:srgbClr val="24292E"/>
                </a:solidFill>
              </a:rPr>
              <a:t> and </a:t>
            </a:r>
            <a:r>
              <a:rPr lang="en" sz="1800">
                <a:solidFill>
                  <a:srgbClr val="24292E"/>
                </a:solidFill>
                <a:latin typeface="Roboto Mono"/>
                <a:ea typeface="Roboto Mono"/>
                <a:cs typeface="Roboto Mono"/>
                <a:sym typeface="Roboto Mono"/>
              </a:rPr>
              <a:t>value pairs</a:t>
            </a:r>
            <a:r>
              <a:rPr lang="en" sz="1800">
                <a:solidFill>
                  <a:srgbClr val="24292E"/>
                </a:solidFill>
              </a:rPr>
              <a:t>, </a:t>
            </a:r>
            <a:r>
              <a:rPr lang="en" sz="1800">
                <a:solidFill>
                  <a:srgbClr val="24292E"/>
                </a:solidFill>
                <a:latin typeface="Roboto Mono"/>
                <a:ea typeface="Roboto Mono"/>
                <a:cs typeface="Roboto Mono"/>
                <a:sym typeface="Roboto Mono"/>
              </a:rPr>
              <a:t>boolean expressions</a:t>
            </a:r>
            <a:r>
              <a:rPr lang="en" sz="1800">
                <a:solidFill>
                  <a:srgbClr val="24292E"/>
                </a:solidFill>
              </a:rPr>
              <a:t>, </a:t>
            </a:r>
            <a:r>
              <a:rPr lang="en" sz="1800">
                <a:solidFill>
                  <a:srgbClr val="24292E"/>
                </a:solidFill>
                <a:latin typeface="Roboto Mono"/>
                <a:ea typeface="Roboto Mono"/>
                <a:cs typeface="Roboto Mono"/>
                <a:sym typeface="Roboto Mono"/>
              </a:rPr>
              <a:t>logical / relational operators</a:t>
            </a:r>
            <a:r>
              <a:rPr lang="en" sz="1800">
                <a:solidFill>
                  <a:srgbClr val="24292E"/>
                </a:solidFill>
              </a:rPr>
              <a:t> and </a:t>
            </a:r>
            <a:r>
              <a:rPr lang="en" sz="1800">
                <a:solidFill>
                  <a:srgbClr val="24292E"/>
                </a:solidFill>
                <a:latin typeface="Roboto Mono"/>
                <a:ea typeface="Roboto Mono"/>
                <a:cs typeface="Roboto Mono"/>
                <a:sym typeface="Roboto Mono"/>
              </a:rPr>
              <a:t>wildcards</a:t>
            </a:r>
            <a:r>
              <a:rPr lang="en" sz="1800">
                <a:solidFill>
                  <a:srgbClr val="24292E"/>
                </a:solidFill>
              </a:rPr>
              <a:t> that specify which events we want to retrieve from the indexes.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660000"/>
                </a:solidFill>
              </a:rPr>
              <a:t>Keywords</a:t>
            </a:r>
            <a:r>
              <a:rPr lang="en"/>
              <a:t> </a:t>
            </a:r>
            <a:endParaRPr/>
          </a:p>
        </p:txBody>
      </p:sp>
      <p:sp>
        <p:nvSpPr>
          <p:cNvPr id="2697" name="Google Shape;2697;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
        <p:nvSpPr>
          <p:cNvPr id="2698" name="Google Shape;2698;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99" name="Google Shape;2699;p167"/>
          <p:cNvSpPr txBox="1">
            <a:spLocks noGrp="1"/>
          </p:cNvSpPr>
          <p:nvPr>
            <p:ph type="body" idx="3"/>
          </p:nvPr>
        </p:nvSpPr>
        <p:spPr>
          <a:xfrm>
            <a:off x="0" y="785576"/>
            <a:ext cx="9144000" cy="40245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None/>
            </a:pPr>
            <a:r>
              <a:rPr lang="en" sz="1800" b="1"/>
              <a:t>Keywords</a:t>
            </a:r>
            <a:r>
              <a:rPr lang="en" sz="1800">
                <a:latin typeface="Roboto Light"/>
                <a:ea typeface="Roboto Light"/>
                <a:cs typeface="Roboto Light"/>
                <a:sym typeface="Roboto Light"/>
              </a:rPr>
              <a:t> are fields that have been automatically extracted from the log file that can be used for searches. </a:t>
            </a:r>
            <a:endParaRPr sz="1800">
              <a:latin typeface="Roboto Light"/>
              <a:ea typeface="Roboto Light"/>
              <a:cs typeface="Roboto Light"/>
              <a:sym typeface="Roboto Light"/>
            </a:endParaRPr>
          </a:p>
          <a:p>
            <a:pPr marL="0" lvl="0" indent="0" algn="l" rtl="0">
              <a:lnSpc>
                <a:spcPct val="114000"/>
              </a:lnSpc>
              <a:spcBef>
                <a:spcPts val="0"/>
              </a:spcBef>
              <a:spcAft>
                <a:spcPts val="0"/>
              </a:spcAft>
              <a:buNone/>
            </a:pPr>
            <a:endParaRPr sz="1800">
              <a:latin typeface="Roboto Light"/>
              <a:ea typeface="Roboto Light"/>
              <a:cs typeface="Roboto Light"/>
              <a:sym typeface="Roboto Light"/>
            </a:endParaRPr>
          </a:p>
          <a:p>
            <a:pPr marL="457200" lvl="0" indent="-342900" algn="l" rtl="0">
              <a:lnSpc>
                <a:spcPct val="114000"/>
              </a:lnSpc>
              <a:spcBef>
                <a:spcPts val="0"/>
              </a:spcBef>
              <a:spcAft>
                <a:spcPts val="0"/>
              </a:spcAft>
              <a:buSzPts val="1800"/>
              <a:buFont typeface="Roboto Light"/>
              <a:buChar char="●"/>
            </a:pPr>
            <a:r>
              <a:rPr lang="en" sz="1800">
                <a:latin typeface="Roboto Light"/>
                <a:ea typeface="Roboto Light"/>
                <a:cs typeface="Roboto Light"/>
                <a:sym typeface="Roboto Light"/>
              </a:rPr>
              <a:t>These keywords are chosen based on the frequency they appear in the log file. </a:t>
            </a:r>
            <a:endParaRPr sz="1800">
              <a:latin typeface="Roboto Light"/>
              <a:ea typeface="Roboto Light"/>
              <a:cs typeface="Roboto Light"/>
              <a:sym typeface="Roboto Light"/>
            </a:endParaRPr>
          </a:p>
          <a:p>
            <a:pPr marL="0" lvl="0" indent="0" algn="l" rtl="0">
              <a:lnSpc>
                <a:spcPct val="114000"/>
              </a:lnSpc>
              <a:spcBef>
                <a:spcPts val="0"/>
              </a:spcBef>
              <a:spcAft>
                <a:spcPts val="0"/>
              </a:spcAft>
              <a:buNone/>
            </a:pPr>
            <a:endParaRPr sz="1800">
              <a:latin typeface="Roboto Light"/>
              <a:ea typeface="Roboto Light"/>
              <a:cs typeface="Roboto Light"/>
              <a:sym typeface="Roboto Light"/>
            </a:endParaRPr>
          </a:p>
          <a:p>
            <a:pPr marL="0" lvl="0" indent="0" algn="l" rtl="0">
              <a:lnSpc>
                <a:spcPct val="114000"/>
              </a:lnSpc>
              <a:spcBef>
                <a:spcPts val="0"/>
              </a:spcBef>
              <a:spcAft>
                <a:spcPts val="0"/>
              </a:spcAft>
              <a:buNone/>
            </a:pPr>
            <a:r>
              <a:rPr lang="en" sz="1800">
                <a:latin typeface="Roboto Light"/>
                <a:ea typeface="Roboto Light"/>
                <a:cs typeface="Roboto Light"/>
                <a:sym typeface="Roboto Light"/>
              </a:rPr>
              <a:t>Keywords are also known as </a:t>
            </a:r>
            <a:r>
              <a:rPr lang="en" sz="1800"/>
              <a:t>selected</a:t>
            </a:r>
            <a:r>
              <a:rPr lang="en" sz="1800">
                <a:latin typeface="Roboto Light"/>
                <a:ea typeface="Roboto Light"/>
                <a:cs typeface="Roboto Light"/>
                <a:sym typeface="Roboto Light"/>
              </a:rPr>
              <a:t> and </a:t>
            </a:r>
            <a:r>
              <a:rPr lang="en" sz="1800"/>
              <a:t>interesting fields</a:t>
            </a:r>
            <a:r>
              <a:rPr lang="en" sz="1800">
                <a:latin typeface="Roboto Light"/>
                <a:ea typeface="Roboto Light"/>
                <a:cs typeface="Roboto Light"/>
                <a:sym typeface="Roboto Light"/>
              </a:rPr>
              <a:t> in Splunk and appear on the left hand side of the search page. </a:t>
            </a:r>
            <a:endParaRPr sz="1800">
              <a:latin typeface="Roboto Light"/>
              <a:ea typeface="Roboto Light"/>
              <a:cs typeface="Roboto Light"/>
              <a:sym typeface="Roboto Light"/>
            </a:endParaRPr>
          </a:p>
          <a:p>
            <a:pPr marL="0" lvl="0" indent="0" algn="l" rtl="0">
              <a:lnSpc>
                <a:spcPct val="114000"/>
              </a:lnSpc>
              <a:spcBef>
                <a:spcPts val="0"/>
              </a:spcBef>
              <a:spcAft>
                <a:spcPts val="0"/>
              </a:spcAft>
              <a:buNone/>
            </a:pPr>
            <a:endParaRPr sz="1800">
              <a:latin typeface="Roboto Light"/>
              <a:ea typeface="Roboto Light"/>
              <a:cs typeface="Roboto Light"/>
              <a:sym typeface="Roboto Light"/>
            </a:endParaRPr>
          </a:p>
          <a:p>
            <a:pPr marL="457200" lvl="0" indent="-342900" algn="l" rtl="0">
              <a:lnSpc>
                <a:spcPct val="114000"/>
              </a:lnSpc>
              <a:spcBef>
                <a:spcPts val="0"/>
              </a:spcBef>
              <a:spcAft>
                <a:spcPts val="0"/>
              </a:spcAft>
              <a:buSzPts val="1800"/>
              <a:buFont typeface="Roboto Light"/>
              <a:buChar char="●"/>
            </a:pPr>
            <a:r>
              <a:rPr lang="en" sz="1800">
                <a:latin typeface="Roboto Light"/>
                <a:ea typeface="Roboto Light"/>
                <a:cs typeface="Roboto Light"/>
                <a:sym typeface="Roboto Light"/>
              </a:rPr>
              <a:t>On the </a:t>
            </a:r>
            <a:r>
              <a:rPr lang="en" sz="1800" i="1">
                <a:latin typeface="Roboto Light"/>
                <a:ea typeface="Roboto Light"/>
                <a:cs typeface="Roboto Light"/>
                <a:sym typeface="Roboto Light"/>
              </a:rPr>
              <a:t>right side</a:t>
            </a:r>
            <a:r>
              <a:rPr lang="en" sz="1800">
                <a:latin typeface="Roboto Light"/>
                <a:ea typeface="Roboto Light"/>
                <a:cs typeface="Roboto Light"/>
                <a:sym typeface="Roboto Light"/>
              </a:rPr>
              <a:t> of the field, you can see the number of instances each field shows up in the log file. This is useful when conducting searches. </a:t>
            </a:r>
            <a:endParaRPr sz="1800">
              <a:latin typeface="Roboto Light"/>
              <a:ea typeface="Roboto Light"/>
              <a:cs typeface="Roboto Light"/>
              <a:sym typeface="Roboto Light"/>
            </a:endParaRPr>
          </a:p>
          <a:p>
            <a:pPr marL="0" lvl="0" indent="0" algn="l" rtl="0">
              <a:lnSpc>
                <a:spcPct val="114000"/>
              </a:lnSpc>
              <a:spcBef>
                <a:spcPts val="0"/>
              </a:spcBef>
              <a:spcAft>
                <a:spcPts val="0"/>
              </a:spcAft>
              <a:buNone/>
            </a:pPr>
            <a:endParaRPr sz="1800">
              <a:latin typeface="Roboto Light"/>
              <a:ea typeface="Roboto Light"/>
              <a:cs typeface="Roboto Light"/>
              <a:sym typeface="Roboto Light"/>
            </a:endParaRPr>
          </a:p>
          <a:p>
            <a:pPr marL="0" lvl="0" indent="457200" algn="l" rtl="0">
              <a:spcBef>
                <a:spcPts val="0"/>
              </a:spcBef>
              <a:spcAft>
                <a:spcPts val="0"/>
              </a:spcAft>
              <a:buClr>
                <a:schemeClr val="dk1"/>
              </a:buClr>
              <a:buSzPts val="1100"/>
              <a:buFont typeface="Arial"/>
              <a:buNone/>
            </a:pPr>
            <a:endParaRPr sz="1800">
              <a:latin typeface="Roboto Light"/>
              <a:ea typeface="Roboto Light"/>
              <a:cs typeface="Roboto Light"/>
              <a:sym typeface="Robo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274E13"/>
                </a:solidFill>
              </a:rPr>
              <a:t>Field / Value Pairs</a:t>
            </a:r>
            <a:endParaRPr>
              <a:solidFill>
                <a:srgbClr val="274E13"/>
              </a:solidFill>
            </a:endParaRPr>
          </a:p>
        </p:txBody>
      </p:sp>
      <p:sp>
        <p:nvSpPr>
          <p:cNvPr id="2705" name="Google Shape;2705;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Field / Value Pairs</a:t>
            </a:r>
            <a:r>
              <a:rPr lang="en">
                <a:solidFill>
                  <a:schemeClr val="dk1"/>
                </a:solidFill>
              </a:rPr>
              <a:t> </a:t>
            </a:r>
            <a:r>
              <a:rPr lang="en">
                <a:solidFill>
                  <a:schemeClr val="dk1"/>
                </a:solidFill>
                <a:latin typeface="Roboto Light"/>
                <a:ea typeface="Roboto Light"/>
                <a:cs typeface="Roboto Light"/>
                <a:sym typeface="Roboto Light"/>
              </a:rPr>
              <a:t>match keywords and specific information that you are searching for. </a:t>
            </a:r>
            <a:endParaRPr>
              <a:latin typeface="Roboto Light"/>
              <a:ea typeface="Roboto Light"/>
              <a:cs typeface="Roboto Light"/>
              <a:sym typeface="Roboto Light"/>
            </a:endParaRPr>
          </a:p>
          <a:p>
            <a:pPr marL="0" lvl="0" indent="0" algn="l" rtl="0">
              <a:spcBef>
                <a:spcPts val="800"/>
              </a:spcBef>
              <a:spcAft>
                <a:spcPts val="0"/>
              </a:spcAft>
              <a:buNone/>
            </a:pPr>
            <a:endParaRPr/>
          </a:p>
        </p:txBody>
      </p:sp>
      <p:sp>
        <p:nvSpPr>
          <p:cNvPr id="2706" name="Google Shape;2706;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2707" name="Google Shape;2707;p1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08" name="Google Shape;2708;p168"/>
          <p:cNvSpPr txBox="1">
            <a:spLocks noGrp="1"/>
          </p:cNvSpPr>
          <p:nvPr>
            <p:ph type="body" idx="3"/>
          </p:nvPr>
        </p:nvSpPr>
        <p:spPr>
          <a:xfrm>
            <a:off x="0" y="1310375"/>
            <a:ext cx="9144000" cy="3214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sz="700">
              <a:solidFill>
                <a:srgbClr val="990000"/>
              </a:solidFill>
              <a:latin typeface="Roboto Mono"/>
              <a:ea typeface="Roboto Mono"/>
              <a:cs typeface="Roboto Mono"/>
              <a:sym typeface="Roboto Mono"/>
            </a:endParaRPr>
          </a:p>
          <a:p>
            <a:pPr marL="0" lvl="0" indent="0" algn="l" rtl="0">
              <a:spcBef>
                <a:spcPts val="800"/>
              </a:spcBef>
              <a:spcAft>
                <a:spcPts val="0"/>
              </a:spcAft>
              <a:buNone/>
            </a:pPr>
            <a:r>
              <a:rPr lang="en" sz="1800"/>
              <a:t>Syntax looks like: </a:t>
            </a:r>
            <a:endParaRPr sz="1800"/>
          </a:p>
          <a:p>
            <a:pPr marL="0" lvl="0" indent="0" algn="l" rtl="0">
              <a:spcBef>
                <a:spcPts val="800"/>
              </a:spcBef>
              <a:spcAft>
                <a:spcPts val="0"/>
              </a:spcAft>
              <a:buNone/>
            </a:pPr>
            <a:r>
              <a:rPr lang="en" sz="1600">
                <a:solidFill>
                  <a:srgbClr val="990000"/>
                </a:solidFill>
                <a:latin typeface="Roboto Mono"/>
                <a:ea typeface="Roboto Mono"/>
                <a:cs typeface="Roboto Mono"/>
                <a:sym typeface="Roboto Mono"/>
              </a:rPr>
              <a:t>&lt;</a:t>
            </a:r>
            <a:r>
              <a:rPr lang="en" sz="1600">
                <a:latin typeface="Roboto Mono"/>
                <a:ea typeface="Roboto Mono"/>
                <a:cs typeface="Roboto Mono"/>
                <a:sym typeface="Roboto Mono"/>
              </a:rPr>
              <a:t>field</a:t>
            </a:r>
            <a:r>
              <a:rPr lang="en" sz="1600">
                <a:solidFill>
                  <a:srgbClr val="990000"/>
                </a:solidFill>
                <a:latin typeface="Roboto Mono"/>
                <a:ea typeface="Roboto Mono"/>
                <a:cs typeface="Roboto Mono"/>
                <a:sym typeface="Roboto Mono"/>
              </a:rPr>
              <a:t>&gt;</a:t>
            </a:r>
            <a:r>
              <a:rPr lang="en" sz="1600">
                <a:latin typeface="Roboto Mono"/>
                <a:ea typeface="Roboto Mono"/>
                <a:cs typeface="Roboto Mono"/>
                <a:sym typeface="Roboto Mono"/>
              </a:rPr>
              <a:t> = </a:t>
            </a:r>
            <a:r>
              <a:rPr lang="en" sz="1600">
                <a:solidFill>
                  <a:srgbClr val="990000"/>
                </a:solidFill>
                <a:latin typeface="Roboto Mono"/>
                <a:ea typeface="Roboto Mono"/>
                <a:cs typeface="Roboto Mono"/>
                <a:sym typeface="Roboto Mono"/>
              </a:rPr>
              <a:t>&lt;</a:t>
            </a:r>
            <a:r>
              <a:rPr lang="en" sz="1600">
                <a:latin typeface="Roboto Mono"/>
                <a:ea typeface="Roboto Mono"/>
                <a:cs typeface="Roboto Mono"/>
                <a:sym typeface="Roboto Mono"/>
              </a:rPr>
              <a:t>value</a:t>
            </a:r>
            <a:r>
              <a:rPr lang="en" sz="1600">
                <a:solidFill>
                  <a:srgbClr val="990000"/>
                </a:solidFill>
                <a:latin typeface="Roboto Mono"/>
                <a:ea typeface="Roboto Mono"/>
                <a:cs typeface="Roboto Mono"/>
                <a:sym typeface="Roboto Mono"/>
              </a:rPr>
              <a:t>&gt;</a:t>
            </a:r>
            <a:endParaRPr sz="1600">
              <a:solidFill>
                <a:srgbClr val="990000"/>
              </a:solidFill>
              <a:latin typeface="Roboto Mono"/>
              <a:ea typeface="Roboto Mono"/>
              <a:cs typeface="Roboto Mono"/>
              <a:sym typeface="Roboto Mono"/>
            </a:endParaRPr>
          </a:p>
          <a:p>
            <a:pPr marL="0" lvl="0" indent="0" algn="l" rtl="0">
              <a:spcBef>
                <a:spcPts val="800"/>
              </a:spcBef>
              <a:spcAft>
                <a:spcPts val="0"/>
              </a:spcAft>
              <a:buNone/>
            </a:pPr>
            <a:r>
              <a:rPr lang="en" sz="1600">
                <a:latin typeface="Roboto Mono"/>
                <a:ea typeface="Roboto Mono"/>
                <a:cs typeface="Roboto Mono"/>
                <a:sym typeface="Roboto Mono"/>
              </a:rPr>
              <a:t>clientip = 87.194.216.51</a:t>
            </a:r>
            <a:endParaRPr sz="1600">
              <a:latin typeface="Roboto Mono"/>
              <a:ea typeface="Roboto Mono"/>
              <a:cs typeface="Roboto Mono"/>
              <a:sym typeface="Roboto Mono"/>
            </a:endParaRPr>
          </a:p>
          <a:p>
            <a:pPr marL="0" lvl="0" indent="0" algn="l" rtl="0">
              <a:spcBef>
                <a:spcPts val="800"/>
              </a:spcBef>
              <a:spcAft>
                <a:spcPts val="0"/>
              </a:spcAft>
              <a:buNone/>
            </a:pPr>
            <a:endParaRPr sz="1600">
              <a:latin typeface="Roboto Mono"/>
              <a:ea typeface="Roboto Mono"/>
              <a:cs typeface="Roboto Mono"/>
              <a:sym typeface="Roboto Mono"/>
            </a:endParaRPr>
          </a:p>
          <a:p>
            <a:pPr marL="0" lvl="0" indent="0" algn="l" rtl="0">
              <a:spcBef>
                <a:spcPts val="800"/>
              </a:spcBef>
              <a:spcAft>
                <a:spcPts val="0"/>
              </a:spcAft>
              <a:buClr>
                <a:schemeClr val="dk1"/>
              </a:buClr>
              <a:buSzPts val="1100"/>
              <a:buFont typeface="Arial"/>
              <a:buNone/>
            </a:pPr>
            <a:r>
              <a:rPr lang="en" sz="1800">
                <a:solidFill>
                  <a:schemeClr val="dk1"/>
                </a:solidFill>
              </a:rPr>
              <a:t>Examples include: </a:t>
            </a:r>
            <a:endParaRPr sz="1800">
              <a:solidFill>
                <a:schemeClr val="dk1"/>
              </a:solidFill>
            </a:endParaRPr>
          </a:p>
          <a:p>
            <a:pPr marL="457200" lvl="0" indent="-342900" algn="l" rtl="0">
              <a:spcBef>
                <a:spcPts val="800"/>
              </a:spcBef>
              <a:spcAft>
                <a:spcPts val="0"/>
              </a:spcAft>
              <a:buClr>
                <a:schemeClr val="dk1"/>
              </a:buClr>
              <a:buSzPts val="1800"/>
              <a:buFont typeface="Roboto Mono"/>
              <a:buChar char="●"/>
            </a:pPr>
            <a:r>
              <a:rPr lang="en" sz="1800">
                <a:solidFill>
                  <a:schemeClr val="dk1"/>
                </a:solidFill>
                <a:latin typeface="Roboto Mono"/>
                <a:ea typeface="Roboto Mono"/>
                <a:cs typeface="Roboto Mono"/>
                <a:sym typeface="Roboto Mono"/>
              </a:rPr>
              <a:t>user=AJ</a:t>
            </a:r>
            <a:endParaRPr sz="1800">
              <a:solidFill>
                <a:schemeClr val="dk1"/>
              </a:solidFill>
              <a:latin typeface="Roboto Mono"/>
              <a:ea typeface="Roboto Mono"/>
              <a:cs typeface="Roboto Mono"/>
              <a:sym typeface="Roboto Mono"/>
            </a:endParaRPr>
          </a:p>
          <a:p>
            <a:pPr marL="914400" lvl="1" indent="-342900" algn="l" rtl="0">
              <a:spcBef>
                <a:spcPts val="0"/>
              </a:spcBef>
              <a:spcAft>
                <a:spcPts val="0"/>
              </a:spcAft>
              <a:buClr>
                <a:schemeClr val="dk1"/>
              </a:buClr>
              <a:buSzPts val="1800"/>
              <a:buChar char="○"/>
            </a:pPr>
            <a:r>
              <a:rPr lang="en" sz="1800">
                <a:solidFill>
                  <a:schemeClr val="dk1"/>
                </a:solidFill>
              </a:rPr>
              <a:t>This field / value pair would find the user named AJ.</a:t>
            </a:r>
            <a:endParaRPr sz="1800">
              <a:solidFill>
                <a:schemeClr val="dk1"/>
              </a:solidFill>
            </a:endParaRPr>
          </a:p>
          <a:p>
            <a:pPr marL="457200" lvl="0" indent="-342900" algn="l" rtl="0">
              <a:spcBef>
                <a:spcPts val="0"/>
              </a:spcBef>
              <a:spcAft>
                <a:spcPts val="0"/>
              </a:spcAft>
              <a:buClr>
                <a:schemeClr val="dk1"/>
              </a:buClr>
              <a:buSzPts val="1800"/>
              <a:buFont typeface="Roboto Mono"/>
              <a:buChar char="●"/>
            </a:pPr>
            <a:r>
              <a:rPr lang="en" sz="1800">
                <a:solidFill>
                  <a:schemeClr val="dk1"/>
                </a:solidFill>
                <a:latin typeface="Roboto Mono"/>
                <a:ea typeface="Roboto Mono"/>
                <a:cs typeface="Roboto Mono"/>
                <a:sym typeface="Roboto Mono"/>
              </a:rPr>
              <a:t>domain=facebook.com </a:t>
            </a:r>
            <a:endParaRPr sz="1800">
              <a:solidFill>
                <a:schemeClr val="dk1"/>
              </a:solidFill>
              <a:latin typeface="Roboto Mono"/>
              <a:ea typeface="Roboto Mono"/>
              <a:cs typeface="Roboto Mono"/>
              <a:sym typeface="Roboto Mono"/>
            </a:endParaRPr>
          </a:p>
          <a:p>
            <a:pPr marL="914400" lvl="1" indent="-342900" algn="l" rtl="0">
              <a:spcBef>
                <a:spcPts val="0"/>
              </a:spcBef>
              <a:spcAft>
                <a:spcPts val="0"/>
              </a:spcAft>
              <a:buClr>
                <a:schemeClr val="dk1"/>
              </a:buClr>
              <a:buSzPts val="1800"/>
              <a:buChar char="○"/>
            </a:pPr>
            <a:r>
              <a:rPr lang="en" sz="1800">
                <a:solidFill>
                  <a:schemeClr val="dk1"/>
                </a:solidFill>
              </a:rPr>
              <a:t>This pair would find the website facebook. </a:t>
            </a:r>
            <a:endParaRPr sz="1600">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713" name="Google Shape;2713;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0C343D"/>
                </a:solidFill>
              </a:rPr>
              <a:t>Logical Operators and Boolean Expressions</a:t>
            </a:r>
            <a:endParaRPr>
              <a:solidFill>
                <a:srgbClr val="0C343D"/>
              </a:solidFill>
            </a:endParaRPr>
          </a:p>
        </p:txBody>
      </p:sp>
      <p:sp>
        <p:nvSpPr>
          <p:cNvPr id="2714" name="Google Shape;2714;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Three boolean expressions that we covered in the past are applicable in Splunk</a:t>
            </a:r>
            <a:endParaRPr/>
          </a:p>
        </p:txBody>
      </p:sp>
      <p:sp>
        <p:nvSpPr>
          <p:cNvPr id="2715" name="Google Shape;2715;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2716" name="Google Shape;2716;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17" name="Google Shape;2717;p16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solidFill>
                  <a:schemeClr val="dk1"/>
                </a:solidFill>
                <a:latin typeface="Roboto Mono"/>
                <a:ea typeface="Roboto Mono"/>
                <a:cs typeface="Roboto Mono"/>
                <a:sym typeface="Roboto Mono"/>
              </a:rPr>
              <a:t>NOT: </a:t>
            </a:r>
            <a:r>
              <a:rPr lang="en" sz="1800">
                <a:solidFill>
                  <a:srgbClr val="24292E"/>
                </a:solidFill>
                <a:latin typeface="Roboto Light"/>
                <a:ea typeface="Roboto Light"/>
                <a:cs typeface="Roboto Light"/>
                <a:sym typeface="Roboto Light"/>
              </a:rPr>
              <a:t>"I want all instances of the error 403 </a:t>
            </a:r>
            <a:r>
              <a:rPr lang="en" sz="1800">
                <a:solidFill>
                  <a:srgbClr val="24292E"/>
                </a:solidFill>
                <a:latin typeface="Roboto Mono"/>
                <a:ea typeface="Roboto Mono"/>
                <a:cs typeface="Roboto Mono"/>
                <a:sym typeface="Roboto Mono"/>
              </a:rPr>
              <a:t>NOT</a:t>
            </a:r>
            <a:r>
              <a:rPr lang="en" sz="1800">
                <a:solidFill>
                  <a:srgbClr val="24292E"/>
                </a:solidFill>
                <a:latin typeface="Roboto Light"/>
                <a:ea typeface="Roboto Light"/>
                <a:cs typeface="Roboto Light"/>
                <a:sym typeface="Roboto Light"/>
              </a:rPr>
              <a:t> forbidden access" </a:t>
            </a:r>
            <a:endParaRPr sz="1800">
              <a:solidFill>
                <a:srgbClr val="24292E"/>
              </a:solidFill>
              <a:latin typeface="Roboto Light"/>
              <a:ea typeface="Roboto Light"/>
              <a:cs typeface="Roboto Light"/>
              <a:sym typeface="Roboto Light"/>
            </a:endParaRPr>
          </a:p>
          <a:p>
            <a:pPr marL="0" lvl="0" indent="0" algn="l" rtl="0">
              <a:spcBef>
                <a:spcPts val="0"/>
              </a:spcBef>
              <a:spcAft>
                <a:spcPts val="0"/>
              </a:spcAft>
              <a:buNone/>
            </a:pPr>
            <a:r>
              <a:rPr lang="en" sz="1800">
                <a:solidFill>
                  <a:srgbClr val="24292E"/>
                </a:solidFill>
                <a:latin typeface="Roboto Light"/>
                <a:ea typeface="Roboto Light"/>
                <a:cs typeface="Roboto Light"/>
                <a:sym typeface="Roboto Light"/>
              </a:rPr>
              <a:t>I only want to see error 403 that are not also errors of forbidden access.</a:t>
            </a:r>
            <a:endParaRPr sz="1800">
              <a:solidFill>
                <a:srgbClr val="24292E"/>
              </a:solidFill>
              <a:latin typeface="Roboto Light"/>
              <a:ea typeface="Roboto Light"/>
              <a:cs typeface="Roboto Light"/>
              <a:sym typeface="Roboto Light"/>
            </a:endParaRPr>
          </a:p>
          <a:p>
            <a:pPr marL="0" lvl="0" indent="457200" algn="l" rtl="0">
              <a:spcBef>
                <a:spcPts val="1200"/>
              </a:spcBef>
              <a:spcAft>
                <a:spcPts val="0"/>
              </a:spcAft>
              <a:buClr>
                <a:schemeClr val="dk1"/>
              </a:buClr>
              <a:buSzPts val="1100"/>
              <a:buFont typeface="Arial"/>
              <a:buNone/>
            </a:pPr>
            <a:endParaRPr sz="1800">
              <a:solidFill>
                <a:srgbClr val="24292E"/>
              </a:solidFill>
              <a:latin typeface="Roboto Light"/>
              <a:ea typeface="Roboto Light"/>
              <a:cs typeface="Roboto Light"/>
              <a:sym typeface="Roboto Light"/>
            </a:endParaRPr>
          </a:p>
          <a:p>
            <a:pPr marL="0" lvl="0" indent="0" algn="l" rtl="0">
              <a:spcBef>
                <a:spcPts val="1200"/>
              </a:spcBef>
              <a:spcAft>
                <a:spcPts val="0"/>
              </a:spcAft>
              <a:buNone/>
            </a:pPr>
            <a:r>
              <a:rPr lang="en" sz="1800">
                <a:solidFill>
                  <a:schemeClr val="dk1"/>
                </a:solidFill>
                <a:latin typeface="Roboto Mono"/>
                <a:ea typeface="Roboto Mono"/>
                <a:cs typeface="Roboto Mono"/>
                <a:sym typeface="Roboto Mono"/>
              </a:rPr>
              <a:t>OR: </a:t>
            </a:r>
            <a:r>
              <a:rPr lang="en" sz="1800">
                <a:solidFill>
                  <a:srgbClr val="24292E"/>
                </a:solidFill>
                <a:latin typeface="Roboto Light"/>
                <a:ea typeface="Roboto Light"/>
                <a:cs typeface="Roboto Light"/>
                <a:sym typeface="Roboto Light"/>
              </a:rPr>
              <a:t>"I want all instances of the errors 403 </a:t>
            </a:r>
            <a:r>
              <a:rPr lang="en" sz="1800">
                <a:solidFill>
                  <a:srgbClr val="24292E"/>
                </a:solidFill>
                <a:latin typeface="Roboto Mono"/>
                <a:ea typeface="Roboto Mono"/>
                <a:cs typeface="Roboto Mono"/>
                <a:sym typeface="Roboto Mono"/>
              </a:rPr>
              <a:t>OR</a:t>
            </a:r>
            <a:r>
              <a:rPr lang="en" sz="1800">
                <a:solidFill>
                  <a:srgbClr val="24292E"/>
                </a:solidFill>
                <a:latin typeface="Roboto Light"/>
                <a:ea typeface="Roboto Light"/>
                <a:cs typeface="Roboto Light"/>
                <a:sym typeface="Roboto Light"/>
              </a:rPr>
              <a:t> forbidden access" meaning</a:t>
            </a:r>
            <a:endParaRPr sz="1800">
              <a:solidFill>
                <a:srgbClr val="24292E"/>
              </a:solidFill>
              <a:latin typeface="Roboto Light"/>
              <a:ea typeface="Roboto Light"/>
              <a:cs typeface="Roboto Light"/>
              <a:sym typeface="Roboto Light"/>
            </a:endParaRPr>
          </a:p>
          <a:p>
            <a:pPr marL="0" lvl="0" indent="0" algn="l" rtl="0">
              <a:spcBef>
                <a:spcPts val="0"/>
              </a:spcBef>
              <a:spcAft>
                <a:spcPts val="0"/>
              </a:spcAft>
              <a:buNone/>
            </a:pPr>
            <a:r>
              <a:rPr lang="en" sz="1800">
                <a:solidFill>
                  <a:srgbClr val="24292E"/>
                </a:solidFill>
                <a:latin typeface="Roboto Light"/>
                <a:ea typeface="Roboto Light"/>
                <a:cs typeface="Roboto Light"/>
                <a:sym typeface="Roboto Light"/>
              </a:rPr>
              <a:t>I want to see singular instances of one or the other, but not both. </a:t>
            </a:r>
            <a:endParaRPr sz="1800">
              <a:solidFill>
                <a:srgbClr val="24292E"/>
              </a:solidFill>
              <a:latin typeface="Roboto Light"/>
              <a:ea typeface="Roboto Light"/>
              <a:cs typeface="Roboto Light"/>
              <a:sym typeface="Roboto Light"/>
            </a:endParaRPr>
          </a:p>
          <a:p>
            <a:pPr marL="0" lvl="0" indent="457200" algn="l" rtl="0">
              <a:spcBef>
                <a:spcPts val="1200"/>
              </a:spcBef>
              <a:spcAft>
                <a:spcPts val="0"/>
              </a:spcAft>
              <a:buClr>
                <a:schemeClr val="dk1"/>
              </a:buClr>
              <a:buSzPts val="1100"/>
              <a:buFont typeface="Arial"/>
              <a:buNone/>
            </a:pPr>
            <a:endParaRPr sz="1800">
              <a:solidFill>
                <a:srgbClr val="24292E"/>
              </a:solidFill>
              <a:latin typeface="Roboto Light"/>
              <a:ea typeface="Roboto Light"/>
              <a:cs typeface="Roboto Light"/>
              <a:sym typeface="Roboto Light"/>
            </a:endParaRPr>
          </a:p>
          <a:p>
            <a:pPr marL="0" lvl="0" indent="0" algn="l" rtl="0">
              <a:spcBef>
                <a:spcPts val="1200"/>
              </a:spcBef>
              <a:spcAft>
                <a:spcPts val="0"/>
              </a:spcAft>
              <a:buNone/>
            </a:pPr>
            <a:r>
              <a:rPr lang="en" sz="1800">
                <a:solidFill>
                  <a:schemeClr val="dk1"/>
                </a:solidFill>
                <a:latin typeface="Roboto Mono"/>
                <a:ea typeface="Roboto Mono"/>
                <a:cs typeface="Roboto Mono"/>
                <a:sym typeface="Roboto Mono"/>
              </a:rPr>
              <a:t>AND: </a:t>
            </a:r>
            <a:r>
              <a:rPr lang="en" sz="1800">
                <a:solidFill>
                  <a:srgbClr val="24292E"/>
                </a:solidFill>
                <a:latin typeface="Roboto Light"/>
                <a:ea typeface="Roboto Light"/>
                <a:cs typeface="Roboto Light"/>
                <a:sym typeface="Roboto Light"/>
              </a:rPr>
              <a:t>“I want all instances of the errors 403 </a:t>
            </a:r>
            <a:r>
              <a:rPr lang="en" sz="1800">
                <a:solidFill>
                  <a:srgbClr val="24292E"/>
                </a:solidFill>
                <a:latin typeface="Roboto Mono"/>
                <a:ea typeface="Roboto Mono"/>
                <a:cs typeface="Roboto Mono"/>
                <a:sym typeface="Roboto Mono"/>
              </a:rPr>
              <a:t>AND</a:t>
            </a:r>
            <a:r>
              <a:rPr lang="en" sz="1800">
                <a:solidFill>
                  <a:srgbClr val="24292E"/>
                </a:solidFill>
                <a:latin typeface="Roboto Light"/>
                <a:ea typeface="Roboto Light"/>
                <a:cs typeface="Roboto Light"/>
                <a:sym typeface="Roboto Light"/>
              </a:rPr>
              <a:t> forbidden access" </a:t>
            </a:r>
            <a:endParaRPr sz="1800">
              <a:solidFill>
                <a:srgbClr val="24292E"/>
              </a:solidFill>
              <a:latin typeface="Roboto Light"/>
              <a:ea typeface="Roboto Light"/>
              <a:cs typeface="Roboto Light"/>
              <a:sym typeface="Roboto Light"/>
            </a:endParaRPr>
          </a:p>
          <a:p>
            <a:pPr marL="0" lvl="0" indent="0" algn="l" rtl="0">
              <a:spcBef>
                <a:spcPts val="0"/>
              </a:spcBef>
              <a:spcAft>
                <a:spcPts val="800"/>
              </a:spcAft>
              <a:buClr>
                <a:schemeClr val="dk1"/>
              </a:buClr>
              <a:buSzPts val="1100"/>
              <a:buFont typeface="Arial"/>
              <a:buNone/>
            </a:pPr>
            <a:r>
              <a:rPr lang="en" sz="1800">
                <a:solidFill>
                  <a:srgbClr val="24292E"/>
                </a:solidFill>
                <a:latin typeface="Roboto Light"/>
                <a:ea typeface="Roboto Light"/>
                <a:cs typeface="Roboto Light"/>
                <a:sym typeface="Roboto Light"/>
              </a:rPr>
              <a:t>I want both errors.</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20124D"/>
                </a:solidFill>
              </a:rPr>
              <a:t>Relational Operators</a:t>
            </a:r>
            <a:endParaRPr>
              <a:solidFill>
                <a:srgbClr val="20124D"/>
              </a:solidFill>
            </a:endParaRPr>
          </a:p>
        </p:txBody>
      </p:sp>
      <p:sp>
        <p:nvSpPr>
          <p:cNvPr id="2723" name="Google Shape;2723;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also uses relational operators</a:t>
            </a:r>
            <a:endParaRPr/>
          </a:p>
        </p:txBody>
      </p:sp>
      <p:sp>
        <p:nvSpPr>
          <p:cNvPr id="2724" name="Google Shape;2724;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2725" name="Google Shape;2725;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26" name="Google Shape;2726;p17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Not Equals Operator:</a:t>
            </a:r>
            <a:endParaRPr sz="1800"/>
          </a:p>
          <a:p>
            <a:pPr marL="0" lvl="0" indent="0" algn="l" rtl="0">
              <a:spcBef>
                <a:spcPts val="800"/>
              </a:spcBef>
              <a:spcAft>
                <a:spcPts val="0"/>
              </a:spcAft>
              <a:buNone/>
            </a:pPr>
            <a:r>
              <a:rPr lang="en" sz="1800">
                <a:latin typeface="Roboto Mono"/>
                <a:ea typeface="Roboto Mono"/>
                <a:cs typeface="Roboto Mono"/>
                <a:sym typeface="Roboto Mono"/>
              </a:rPr>
              <a:t>!= 200</a:t>
            </a:r>
            <a:endParaRPr sz="1800">
              <a:latin typeface="Roboto Mono"/>
              <a:ea typeface="Roboto Mono"/>
              <a:cs typeface="Roboto Mono"/>
              <a:sym typeface="Roboto Mono"/>
            </a:endParaRPr>
          </a:p>
          <a:p>
            <a:pPr marL="457200" lvl="0" indent="-342900" algn="l" rtl="0">
              <a:spcBef>
                <a:spcPts val="800"/>
              </a:spcBef>
              <a:spcAft>
                <a:spcPts val="0"/>
              </a:spcAft>
              <a:buSzPts val="1800"/>
              <a:buChar char="●"/>
            </a:pPr>
            <a:r>
              <a:rPr lang="en" sz="1800"/>
              <a:t>“I want all events where the status does not equal to 200” </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a:t>Greater Than Operator: </a:t>
            </a:r>
            <a:endParaRPr sz="1800"/>
          </a:p>
          <a:p>
            <a:pPr marL="0" lvl="0" indent="0" algn="l" rtl="0">
              <a:spcBef>
                <a:spcPts val="800"/>
              </a:spcBef>
              <a:spcAft>
                <a:spcPts val="0"/>
              </a:spcAft>
              <a:buNone/>
            </a:pPr>
            <a:r>
              <a:rPr lang="en" sz="1800">
                <a:latin typeface="Roboto Mono"/>
                <a:ea typeface="Roboto Mono"/>
                <a:cs typeface="Roboto Mono"/>
                <a:sym typeface="Roboto Mono"/>
              </a:rPr>
              <a:t>&gt; 4</a:t>
            </a:r>
            <a:endParaRPr sz="1800">
              <a:latin typeface="Roboto Mono"/>
              <a:ea typeface="Roboto Mono"/>
              <a:cs typeface="Roboto Mono"/>
              <a:sym typeface="Roboto Mono"/>
            </a:endParaRPr>
          </a:p>
          <a:p>
            <a:pPr marL="457200" lvl="0" indent="-342900" algn="l" rtl="0">
              <a:spcBef>
                <a:spcPts val="800"/>
              </a:spcBef>
              <a:spcAft>
                <a:spcPts val="0"/>
              </a:spcAft>
              <a:buSzPts val="1800"/>
              <a:buChar char="●"/>
            </a:pPr>
            <a:r>
              <a:rPr lang="en" sz="1800"/>
              <a:t>“I want all events where the linecount &gt; 4”</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30"/>
        <p:cNvGrpSpPr/>
        <p:nvPr/>
      </p:nvGrpSpPr>
      <p:grpSpPr>
        <a:xfrm>
          <a:off x="0" y="0"/>
          <a:ext cx="0" cy="0"/>
          <a:chOff x="0" y="0"/>
          <a:chExt cx="0" cy="0"/>
        </a:xfrm>
      </p:grpSpPr>
      <p:sp>
        <p:nvSpPr>
          <p:cNvPr id="2731" name="Google Shape;2731;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783F04"/>
                </a:solidFill>
              </a:rPr>
              <a:t>Wildcards and Boolean Expression</a:t>
            </a:r>
            <a:endParaRPr>
              <a:solidFill>
                <a:srgbClr val="783F04"/>
              </a:solidFill>
            </a:endParaRPr>
          </a:p>
          <a:p>
            <a:pPr marL="0" lvl="0" indent="0" algn="l" rtl="0">
              <a:spcBef>
                <a:spcPts val="0"/>
              </a:spcBef>
              <a:spcAft>
                <a:spcPts val="0"/>
              </a:spcAft>
              <a:buNone/>
            </a:pPr>
            <a:endParaRPr/>
          </a:p>
        </p:txBody>
      </p:sp>
      <p:sp>
        <p:nvSpPr>
          <p:cNvPr id="2732" name="Google Shape;2732;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2733" name="Google Shape;2733;p1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34" name="Google Shape;2734;p171"/>
          <p:cNvSpPr txBox="1">
            <a:spLocks noGrp="1"/>
          </p:cNvSpPr>
          <p:nvPr>
            <p:ph type="body" idx="3"/>
          </p:nvPr>
        </p:nvSpPr>
        <p:spPr>
          <a:xfrm>
            <a:off x="0" y="693375"/>
            <a:ext cx="9144000" cy="4125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b="1"/>
              <a:t>Wildcards</a:t>
            </a:r>
            <a:r>
              <a:rPr lang="en" sz="1800">
                <a:solidFill>
                  <a:schemeClr val="dk1"/>
                </a:solidFill>
                <a:latin typeface="Roboto Light"/>
                <a:ea typeface="Roboto Light"/>
                <a:cs typeface="Roboto Light"/>
                <a:sym typeface="Roboto Light"/>
              </a:rPr>
              <a:t> use the symbol “*” to  match any character in that string”:</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1800">
              <a:solidFill>
                <a:schemeClr val="dk1"/>
              </a:solidFill>
              <a:latin typeface="Roboto Light"/>
              <a:ea typeface="Roboto Light"/>
              <a:cs typeface="Roboto Light"/>
              <a:sym typeface="Roboto Light"/>
            </a:endParaRPr>
          </a:p>
          <a:p>
            <a:pPr marL="0" lvl="0" indent="457200" algn="l" rtl="0">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“you*”</a:t>
            </a:r>
            <a:r>
              <a:rPr lang="en" sz="1800">
                <a:solidFill>
                  <a:schemeClr val="dk1"/>
                </a:solidFill>
                <a:latin typeface="Roboto Light"/>
                <a:ea typeface="Roboto Light"/>
                <a:cs typeface="Roboto Light"/>
                <a:sym typeface="Roboto Light"/>
              </a:rPr>
              <a:t> would match with you’re, young, your, youth</a:t>
            </a:r>
            <a:endParaRPr sz="1800">
              <a:solidFill>
                <a:schemeClr val="dk1"/>
              </a:solidFill>
              <a:latin typeface="Roboto Light"/>
              <a:ea typeface="Roboto Light"/>
              <a:cs typeface="Roboto Light"/>
              <a:sym typeface="Roboto Light"/>
            </a:endParaRPr>
          </a:p>
          <a:p>
            <a:pPr marL="0" lvl="0" indent="457200" algn="l" rtl="0">
              <a:spcBef>
                <a:spcPts val="800"/>
              </a:spcBef>
              <a:spcAft>
                <a:spcPts val="0"/>
              </a:spcAft>
              <a:buClr>
                <a:schemeClr val="dk1"/>
              </a:buClr>
              <a:buSzPts val="1100"/>
              <a:buFont typeface="Arial"/>
              <a:buNone/>
            </a:pPr>
            <a:r>
              <a:rPr lang="en" sz="1800">
                <a:solidFill>
                  <a:schemeClr val="dk1"/>
                </a:solidFill>
              </a:rPr>
              <a:t>“*ing”</a:t>
            </a:r>
            <a:r>
              <a:rPr lang="en" sz="1800">
                <a:solidFill>
                  <a:schemeClr val="dk1"/>
                </a:solidFill>
                <a:latin typeface="Roboto Light"/>
                <a:ea typeface="Roboto Light"/>
                <a:cs typeface="Roboto Light"/>
                <a:sym typeface="Roboto Light"/>
              </a:rPr>
              <a:t> would match with matching, fighting, talking</a:t>
            </a:r>
            <a:endParaRPr sz="1800">
              <a:solidFill>
                <a:schemeClr val="dk1"/>
              </a:solidFill>
              <a:latin typeface="Roboto Light"/>
              <a:ea typeface="Roboto Light"/>
              <a:cs typeface="Roboto Light"/>
              <a:sym typeface="Roboto Light"/>
            </a:endParaRPr>
          </a:p>
          <a:p>
            <a:pPr marL="0" lvl="0" indent="457200" algn="l" rtl="0">
              <a:spcBef>
                <a:spcPts val="80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“*each*”</a:t>
            </a:r>
            <a:r>
              <a:rPr lang="en" sz="1800">
                <a:solidFill>
                  <a:schemeClr val="dk1"/>
                </a:solidFill>
                <a:latin typeface="Roboto Light"/>
                <a:ea typeface="Roboto Light"/>
                <a:cs typeface="Roboto Light"/>
                <a:sym typeface="Roboto Light"/>
              </a:rPr>
              <a:t> would match with reaching, breach, preach</a:t>
            </a:r>
            <a:endParaRPr sz="1800">
              <a:solidFill>
                <a:schemeClr val="dk1"/>
              </a:solidFill>
              <a:latin typeface="Roboto Light"/>
              <a:ea typeface="Roboto Light"/>
              <a:cs typeface="Roboto Light"/>
              <a:sym typeface="Roboto Light"/>
            </a:endParaRPr>
          </a:p>
          <a:p>
            <a:pPr marL="0" lvl="0" indent="457200" algn="l" rtl="0">
              <a:spcBef>
                <a:spcPts val="800"/>
              </a:spcBef>
              <a:spcAft>
                <a:spcPts val="0"/>
              </a:spcAft>
              <a:buClr>
                <a:schemeClr val="dk1"/>
              </a:buClr>
              <a:buSzPts val="1100"/>
              <a:buFont typeface="Arial"/>
              <a:buNone/>
            </a:pPr>
            <a:endParaRPr sz="1800">
              <a:solidFill>
                <a:schemeClr val="dk1"/>
              </a:solidFill>
              <a:latin typeface="Roboto Light"/>
              <a:ea typeface="Roboto Light"/>
              <a:cs typeface="Roboto Light"/>
              <a:sym typeface="Roboto Light"/>
            </a:endParaRPr>
          </a:p>
          <a:p>
            <a:pPr marL="0" lvl="0" indent="457200" algn="l" rtl="0">
              <a:spcBef>
                <a:spcPts val="800"/>
              </a:spcBef>
              <a:spcAft>
                <a:spcPts val="0"/>
              </a:spcAft>
              <a:buClr>
                <a:schemeClr val="dk1"/>
              </a:buClr>
              <a:buSzPts val="1100"/>
              <a:buFont typeface="Arial"/>
              <a:buNone/>
            </a:pP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Wildcards are used in the same way that they are used when operating a  Linux machine. </a:t>
            </a:r>
            <a:endParaRPr sz="1800">
              <a:solidFill>
                <a:schemeClr val="dk1"/>
              </a:solidFill>
              <a:latin typeface="Roboto Light"/>
              <a:ea typeface="Roboto Light"/>
              <a:cs typeface="Roboto Light"/>
              <a:sym typeface="Roboto Light"/>
            </a:endParaRPr>
          </a:p>
          <a:p>
            <a:pPr marL="0" lvl="0" indent="457200" algn="l" rtl="0">
              <a:spcBef>
                <a:spcPts val="800"/>
              </a:spcBef>
              <a:spcAft>
                <a:spcPts val="0"/>
              </a:spcAft>
              <a:buClr>
                <a:schemeClr val="dk1"/>
              </a:buClr>
              <a:buSzPts val="1100"/>
              <a:buFont typeface="Arial"/>
              <a:buNone/>
            </a:pPr>
            <a:endParaRPr>
              <a:solidFill>
                <a:schemeClr val="dk1"/>
              </a:solidFill>
            </a:endParaRPr>
          </a:p>
          <a:p>
            <a:pPr marL="0" lvl="0" indent="0" algn="l" rtl="0">
              <a:spcBef>
                <a:spcPts val="800"/>
              </a:spcBef>
              <a:spcAft>
                <a:spcPts val="8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SIEMS</a:t>
            </a:r>
            <a:endParaRPr/>
          </a:p>
        </p:txBody>
      </p:sp>
      <p:sp>
        <p:nvSpPr>
          <p:cNvPr id="2082" name="Google Shape;2082;p109"/>
          <p:cNvSpPr txBox="1">
            <a:spLocks noGrp="1"/>
          </p:cNvSpPr>
          <p:nvPr>
            <p:ph type="subTitle" idx="1"/>
          </p:nvPr>
        </p:nvSpPr>
        <p:spPr>
          <a:xfrm>
            <a:off x="0" y="675975"/>
            <a:ext cx="9144000" cy="654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SIEM connects and unifies the information from various sources, allowing data to be analyzed and cross referenced.</a:t>
            </a:r>
            <a:endParaRPr/>
          </a:p>
        </p:txBody>
      </p:sp>
      <p:sp>
        <p:nvSpPr>
          <p:cNvPr id="2083" name="Google Shape;2083;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084" name="Google Shape;2084;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085" name="Google Shape;2085;p109"/>
          <p:cNvCxnSpPr/>
          <p:nvPr/>
        </p:nvCxnSpPr>
        <p:spPr>
          <a:xfrm rot="10800000" flipH="1">
            <a:off x="2854566" y="1500919"/>
            <a:ext cx="604500" cy="600"/>
          </a:xfrm>
          <a:prstGeom prst="straightConnector1">
            <a:avLst/>
          </a:prstGeom>
          <a:noFill/>
          <a:ln w="9525" cap="flat" cmpd="sng">
            <a:solidFill>
              <a:schemeClr val="dk2"/>
            </a:solidFill>
            <a:prstDash val="solid"/>
            <a:round/>
            <a:headEnd type="none" w="med" len="med"/>
            <a:tailEnd type="none" w="med" len="med"/>
          </a:ln>
        </p:spPr>
      </p:cxnSp>
      <p:grpSp>
        <p:nvGrpSpPr>
          <p:cNvPr id="2086" name="Google Shape;2086;p109"/>
          <p:cNvGrpSpPr/>
          <p:nvPr/>
        </p:nvGrpSpPr>
        <p:grpSpPr>
          <a:xfrm>
            <a:off x="427025" y="1359725"/>
            <a:ext cx="8289949" cy="3355373"/>
            <a:chOff x="427025" y="1359725"/>
            <a:chExt cx="8289949" cy="3355373"/>
          </a:xfrm>
        </p:grpSpPr>
        <p:sp>
          <p:nvSpPr>
            <p:cNvPr id="2087" name="Google Shape;2087;p109"/>
            <p:cNvSpPr/>
            <p:nvPr/>
          </p:nvSpPr>
          <p:spPr>
            <a:xfrm>
              <a:off x="427025" y="1359725"/>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Security Devices</a:t>
              </a:r>
              <a:endParaRPr>
                <a:solidFill>
                  <a:srgbClr val="FFFFFF"/>
                </a:solidFill>
                <a:latin typeface="Roboto Light"/>
                <a:ea typeface="Roboto Light"/>
                <a:cs typeface="Roboto Light"/>
                <a:sym typeface="Roboto Light"/>
              </a:endParaRPr>
            </a:p>
          </p:txBody>
        </p:sp>
        <p:sp>
          <p:nvSpPr>
            <p:cNvPr id="2088" name="Google Shape;2088;p109"/>
            <p:cNvSpPr/>
            <p:nvPr/>
          </p:nvSpPr>
          <p:spPr>
            <a:xfrm>
              <a:off x="427025" y="1767626"/>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Servers and Hosts</a:t>
              </a:r>
              <a:endParaRPr>
                <a:solidFill>
                  <a:srgbClr val="FFFFFF"/>
                </a:solidFill>
                <a:latin typeface="Roboto Light"/>
                <a:ea typeface="Roboto Light"/>
                <a:cs typeface="Roboto Light"/>
                <a:sym typeface="Roboto Light"/>
              </a:endParaRPr>
            </a:p>
          </p:txBody>
        </p:sp>
        <p:sp>
          <p:nvSpPr>
            <p:cNvPr id="2089" name="Google Shape;2089;p109"/>
            <p:cNvSpPr/>
            <p:nvPr/>
          </p:nvSpPr>
          <p:spPr>
            <a:xfrm>
              <a:off x="427025" y="2189322"/>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Network &amp; Virtual Activity</a:t>
              </a:r>
              <a:endParaRPr>
                <a:solidFill>
                  <a:srgbClr val="FFFFFF"/>
                </a:solidFill>
                <a:latin typeface="Roboto Light"/>
                <a:ea typeface="Roboto Light"/>
                <a:cs typeface="Roboto Light"/>
                <a:sym typeface="Roboto Light"/>
              </a:endParaRPr>
            </a:p>
          </p:txBody>
        </p:sp>
        <p:sp>
          <p:nvSpPr>
            <p:cNvPr id="2090" name="Google Shape;2090;p109"/>
            <p:cNvSpPr/>
            <p:nvPr/>
          </p:nvSpPr>
          <p:spPr>
            <a:xfrm>
              <a:off x="427025" y="2611043"/>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Database Activity</a:t>
              </a:r>
              <a:endParaRPr>
                <a:solidFill>
                  <a:srgbClr val="FFFFFF"/>
                </a:solidFill>
                <a:latin typeface="Roboto Light"/>
                <a:ea typeface="Roboto Light"/>
                <a:cs typeface="Roboto Light"/>
                <a:sym typeface="Roboto Light"/>
              </a:endParaRPr>
            </a:p>
          </p:txBody>
        </p:sp>
        <p:sp>
          <p:nvSpPr>
            <p:cNvPr id="2091" name="Google Shape;2091;p109"/>
            <p:cNvSpPr/>
            <p:nvPr/>
          </p:nvSpPr>
          <p:spPr>
            <a:xfrm>
              <a:off x="427025" y="3046548"/>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Application Activity</a:t>
              </a:r>
              <a:endParaRPr>
                <a:solidFill>
                  <a:srgbClr val="FFFFFF"/>
                </a:solidFill>
                <a:latin typeface="Roboto Light"/>
                <a:ea typeface="Roboto Light"/>
                <a:cs typeface="Roboto Light"/>
                <a:sym typeface="Roboto Light"/>
              </a:endParaRPr>
            </a:p>
          </p:txBody>
        </p:sp>
        <p:sp>
          <p:nvSpPr>
            <p:cNvPr id="2092" name="Google Shape;2092;p109"/>
            <p:cNvSpPr/>
            <p:nvPr/>
          </p:nvSpPr>
          <p:spPr>
            <a:xfrm>
              <a:off x="427025" y="3509663"/>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Configuration Info</a:t>
              </a:r>
              <a:endParaRPr>
                <a:solidFill>
                  <a:srgbClr val="FFFFFF"/>
                </a:solidFill>
                <a:latin typeface="Roboto Light"/>
                <a:ea typeface="Roboto Light"/>
                <a:cs typeface="Roboto Light"/>
                <a:sym typeface="Roboto Light"/>
              </a:endParaRPr>
            </a:p>
          </p:txBody>
        </p:sp>
        <p:sp>
          <p:nvSpPr>
            <p:cNvPr id="2093" name="Google Shape;2093;p109"/>
            <p:cNvSpPr/>
            <p:nvPr/>
          </p:nvSpPr>
          <p:spPr>
            <a:xfrm>
              <a:off x="427025" y="3968380"/>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Vulnerability Info</a:t>
              </a:r>
              <a:endParaRPr>
                <a:solidFill>
                  <a:srgbClr val="FFFFFF"/>
                </a:solidFill>
                <a:latin typeface="Roboto Light"/>
                <a:ea typeface="Roboto Light"/>
                <a:cs typeface="Roboto Light"/>
                <a:sym typeface="Roboto Light"/>
              </a:endParaRPr>
            </a:p>
          </p:txBody>
        </p:sp>
        <p:sp>
          <p:nvSpPr>
            <p:cNvPr id="2094" name="Google Shape;2094;p109"/>
            <p:cNvSpPr/>
            <p:nvPr/>
          </p:nvSpPr>
          <p:spPr>
            <a:xfrm>
              <a:off x="427025" y="4427098"/>
              <a:ext cx="2427600" cy="288000"/>
            </a:xfrm>
            <a:prstGeom prst="homePlate">
              <a:avLst>
                <a:gd name="adj" fmla="val 50000"/>
              </a:avLst>
            </a:prstGeom>
            <a:solidFill>
              <a:srgbClr val="0B539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User Activity</a:t>
              </a:r>
              <a:endParaRPr>
                <a:solidFill>
                  <a:srgbClr val="FFFFFF"/>
                </a:solidFill>
                <a:latin typeface="Roboto Light"/>
                <a:ea typeface="Roboto Light"/>
                <a:cs typeface="Roboto Light"/>
                <a:sym typeface="Roboto Light"/>
              </a:endParaRPr>
            </a:p>
          </p:txBody>
        </p:sp>
        <p:cxnSp>
          <p:nvCxnSpPr>
            <p:cNvPr id="2095" name="Google Shape;2095;p109"/>
            <p:cNvCxnSpPr/>
            <p:nvPr/>
          </p:nvCxnSpPr>
          <p:spPr>
            <a:xfrm>
              <a:off x="2854566" y="1909413"/>
              <a:ext cx="601800" cy="900"/>
            </a:xfrm>
            <a:prstGeom prst="straightConnector1">
              <a:avLst/>
            </a:prstGeom>
            <a:noFill/>
            <a:ln w="9525" cap="flat" cmpd="sng">
              <a:solidFill>
                <a:schemeClr val="dk2"/>
              </a:solidFill>
              <a:prstDash val="solid"/>
              <a:round/>
              <a:headEnd type="none" w="med" len="med"/>
              <a:tailEnd type="none" w="med" len="med"/>
            </a:ln>
          </p:spPr>
        </p:cxnSp>
        <p:cxnSp>
          <p:nvCxnSpPr>
            <p:cNvPr id="2096" name="Google Shape;2096;p109"/>
            <p:cNvCxnSpPr>
              <a:stCxn id="2090" idx="3"/>
            </p:cNvCxnSpPr>
            <p:nvPr/>
          </p:nvCxnSpPr>
          <p:spPr>
            <a:xfrm>
              <a:off x="2854625" y="2755043"/>
              <a:ext cx="599700" cy="2400"/>
            </a:xfrm>
            <a:prstGeom prst="straightConnector1">
              <a:avLst/>
            </a:prstGeom>
            <a:noFill/>
            <a:ln w="9525" cap="flat" cmpd="sng">
              <a:solidFill>
                <a:schemeClr val="dk2"/>
              </a:solidFill>
              <a:prstDash val="solid"/>
              <a:round/>
              <a:headEnd type="none" w="med" len="med"/>
              <a:tailEnd type="none" w="med" len="med"/>
            </a:ln>
          </p:spPr>
        </p:cxnSp>
        <p:cxnSp>
          <p:nvCxnSpPr>
            <p:cNvPr id="2097" name="Google Shape;2097;p109"/>
            <p:cNvCxnSpPr>
              <a:stCxn id="2091" idx="3"/>
            </p:cNvCxnSpPr>
            <p:nvPr/>
          </p:nvCxnSpPr>
          <p:spPr>
            <a:xfrm>
              <a:off x="2854625" y="3190548"/>
              <a:ext cx="606900" cy="2100"/>
            </a:xfrm>
            <a:prstGeom prst="straightConnector1">
              <a:avLst/>
            </a:prstGeom>
            <a:noFill/>
            <a:ln w="9525" cap="flat" cmpd="sng">
              <a:solidFill>
                <a:schemeClr val="dk2"/>
              </a:solidFill>
              <a:prstDash val="solid"/>
              <a:round/>
              <a:headEnd type="none" w="med" len="med"/>
              <a:tailEnd type="none" w="med" len="med"/>
            </a:ln>
          </p:spPr>
        </p:cxnSp>
        <p:cxnSp>
          <p:nvCxnSpPr>
            <p:cNvPr id="2098" name="Google Shape;2098;p109"/>
            <p:cNvCxnSpPr/>
            <p:nvPr/>
          </p:nvCxnSpPr>
          <p:spPr>
            <a:xfrm rot="10800000" flipH="1">
              <a:off x="2854566" y="3651409"/>
              <a:ext cx="606900" cy="1200"/>
            </a:xfrm>
            <a:prstGeom prst="straightConnector1">
              <a:avLst/>
            </a:prstGeom>
            <a:noFill/>
            <a:ln w="9525" cap="flat" cmpd="sng">
              <a:solidFill>
                <a:schemeClr val="dk2"/>
              </a:solidFill>
              <a:prstDash val="solid"/>
              <a:round/>
              <a:headEnd type="none" w="med" len="med"/>
              <a:tailEnd type="none" w="med" len="med"/>
            </a:ln>
          </p:spPr>
        </p:cxnSp>
        <p:cxnSp>
          <p:nvCxnSpPr>
            <p:cNvPr id="2099" name="Google Shape;2099;p109"/>
            <p:cNvCxnSpPr/>
            <p:nvPr/>
          </p:nvCxnSpPr>
          <p:spPr>
            <a:xfrm>
              <a:off x="2854566" y="4111338"/>
              <a:ext cx="604500" cy="1200"/>
            </a:xfrm>
            <a:prstGeom prst="straightConnector1">
              <a:avLst/>
            </a:prstGeom>
            <a:noFill/>
            <a:ln w="9525" cap="flat" cmpd="sng">
              <a:solidFill>
                <a:schemeClr val="dk2"/>
              </a:solidFill>
              <a:prstDash val="solid"/>
              <a:round/>
              <a:headEnd type="none" w="med" len="med"/>
              <a:tailEnd type="none" w="med" len="med"/>
            </a:ln>
          </p:spPr>
        </p:cxnSp>
        <p:cxnSp>
          <p:nvCxnSpPr>
            <p:cNvPr id="2100" name="Google Shape;2100;p109"/>
            <p:cNvCxnSpPr/>
            <p:nvPr/>
          </p:nvCxnSpPr>
          <p:spPr>
            <a:xfrm rot="10800000" flipH="1">
              <a:off x="2857044" y="4571199"/>
              <a:ext cx="601800" cy="1200"/>
            </a:xfrm>
            <a:prstGeom prst="straightConnector1">
              <a:avLst/>
            </a:prstGeom>
            <a:noFill/>
            <a:ln w="9525" cap="flat" cmpd="sng">
              <a:solidFill>
                <a:schemeClr val="dk2"/>
              </a:solidFill>
              <a:prstDash val="solid"/>
              <a:round/>
              <a:headEnd type="none" w="med" len="med"/>
              <a:tailEnd type="none" w="med" len="med"/>
            </a:ln>
          </p:spPr>
        </p:cxnSp>
        <p:cxnSp>
          <p:nvCxnSpPr>
            <p:cNvPr id="2101" name="Google Shape;2101;p109"/>
            <p:cNvCxnSpPr/>
            <p:nvPr/>
          </p:nvCxnSpPr>
          <p:spPr>
            <a:xfrm>
              <a:off x="2854566" y="2331127"/>
              <a:ext cx="606900" cy="300"/>
            </a:xfrm>
            <a:prstGeom prst="straightConnector1">
              <a:avLst/>
            </a:prstGeom>
            <a:noFill/>
            <a:ln w="9525" cap="flat" cmpd="sng">
              <a:solidFill>
                <a:schemeClr val="dk2"/>
              </a:solidFill>
              <a:prstDash val="solid"/>
              <a:round/>
              <a:headEnd type="none" w="med" len="med"/>
              <a:tailEnd type="none" w="med" len="med"/>
            </a:ln>
          </p:spPr>
        </p:cxnSp>
        <p:cxnSp>
          <p:nvCxnSpPr>
            <p:cNvPr id="2102" name="Google Shape;2102;p109"/>
            <p:cNvCxnSpPr/>
            <p:nvPr/>
          </p:nvCxnSpPr>
          <p:spPr>
            <a:xfrm>
              <a:off x="3454797" y="1500402"/>
              <a:ext cx="1051500" cy="1503900"/>
            </a:xfrm>
            <a:prstGeom prst="straightConnector1">
              <a:avLst/>
            </a:prstGeom>
            <a:noFill/>
            <a:ln w="9525" cap="flat" cmpd="sng">
              <a:solidFill>
                <a:schemeClr val="dk2"/>
              </a:solidFill>
              <a:prstDash val="solid"/>
              <a:round/>
              <a:headEnd type="none" w="med" len="med"/>
              <a:tailEnd type="none" w="med" len="med"/>
            </a:ln>
          </p:spPr>
        </p:cxnSp>
        <p:cxnSp>
          <p:nvCxnSpPr>
            <p:cNvPr id="2103" name="Google Shape;2103;p109"/>
            <p:cNvCxnSpPr/>
            <p:nvPr/>
          </p:nvCxnSpPr>
          <p:spPr>
            <a:xfrm rot="10800000" flipH="1">
              <a:off x="3454214" y="3001894"/>
              <a:ext cx="1029900" cy="1569300"/>
            </a:xfrm>
            <a:prstGeom prst="straightConnector1">
              <a:avLst/>
            </a:prstGeom>
            <a:noFill/>
            <a:ln w="9525" cap="flat" cmpd="sng">
              <a:solidFill>
                <a:schemeClr val="dk2"/>
              </a:solidFill>
              <a:prstDash val="solid"/>
              <a:round/>
              <a:headEnd type="none" w="med" len="med"/>
              <a:tailEnd type="none" w="med" len="med"/>
            </a:ln>
          </p:spPr>
        </p:cxnSp>
        <p:cxnSp>
          <p:nvCxnSpPr>
            <p:cNvPr id="2104" name="Google Shape;2104;p109"/>
            <p:cNvCxnSpPr/>
            <p:nvPr/>
          </p:nvCxnSpPr>
          <p:spPr>
            <a:xfrm>
              <a:off x="3450182" y="1909413"/>
              <a:ext cx="1037100" cy="1084200"/>
            </a:xfrm>
            <a:prstGeom prst="straightConnector1">
              <a:avLst/>
            </a:prstGeom>
            <a:noFill/>
            <a:ln w="9525" cap="flat" cmpd="sng">
              <a:solidFill>
                <a:schemeClr val="dk2"/>
              </a:solidFill>
              <a:prstDash val="solid"/>
              <a:round/>
              <a:headEnd type="none" w="med" len="med"/>
              <a:tailEnd type="none" w="med" len="med"/>
            </a:ln>
          </p:spPr>
        </p:cxnSp>
        <p:cxnSp>
          <p:nvCxnSpPr>
            <p:cNvPr id="2105" name="Google Shape;2105;p109"/>
            <p:cNvCxnSpPr/>
            <p:nvPr/>
          </p:nvCxnSpPr>
          <p:spPr>
            <a:xfrm>
              <a:off x="3459509" y="2332050"/>
              <a:ext cx="1020600" cy="667500"/>
            </a:xfrm>
            <a:prstGeom prst="straightConnector1">
              <a:avLst/>
            </a:prstGeom>
            <a:noFill/>
            <a:ln w="9525" cap="flat" cmpd="sng">
              <a:solidFill>
                <a:schemeClr val="dk2"/>
              </a:solidFill>
              <a:prstDash val="solid"/>
              <a:round/>
              <a:headEnd type="none" w="med" len="med"/>
              <a:tailEnd type="none" w="med" len="med"/>
            </a:ln>
          </p:spPr>
        </p:cxnSp>
        <p:cxnSp>
          <p:nvCxnSpPr>
            <p:cNvPr id="2106" name="Google Shape;2106;p109"/>
            <p:cNvCxnSpPr/>
            <p:nvPr/>
          </p:nvCxnSpPr>
          <p:spPr>
            <a:xfrm>
              <a:off x="3451858" y="2757286"/>
              <a:ext cx="1033200" cy="239700"/>
            </a:xfrm>
            <a:prstGeom prst="straightConnector1">
              <a:avLst/>
            </a:prstGeom>
            <a:noFill/>
            <a:ln w="9525" cap="flat" cmpd="sng">
              <a:solidFill>
                <a:schemeClr val="dk2"/>
              </a:solidFill>
              <a:prstDash val="solid"/>
              <a:round/>
              <a:headEnd type="none" w="med" len="med"/>
              <a:tailEnd type="none" w="med" len="med"/>
            </a:ln>
          </p:spPr>
        </p:cxnSp>
        <p:cxnSp>
          <p:nvCxnSpPr>
            <p:cNvPr id="2107" name="Google Shape;2107;p109"/>
            <p:cNvCxnSpPr/>
            <p:nvPr/>
          </p:nvCxnSpPr>
          <p:spPr>
            <a:xfrm rot="10800000" flipH="1">
              <a:off x="3460092" y="3001712"/>
              <a:ext cx="1022400" cy="191400"/>
            </a:xfrm>
            <a:prstGeom prst="straightConnector1">
              <a:avLst/>
            </a:prstGeom>
            <a:noFill/>
            <a:ln w="9525" cap="flat" cmpd="sng">
              <a:solidFill>
                <a:schemeClr val="dk2"/>
              </a:solidFill>
              <a:prstDash val="solid"/>
              <a:round/>
              <a:headEnd type="none" w="med" len="med"/>
              <a:tailEnd type="none" w="med" len="med"/>
            </a:ln>
          </p:spPr>
        </p:cxnSp>
        <p:cxnSp>
          <p:nvCxnSpPr>
            <p:cNvPr id="2108" name="Google Shape;2108;p109"/>
            <p:cNvCxnSpPr/>
            <p:nvPr/>
          </p:nvCxnSpPr>
          <p:spPr>
            <a:xfrm rot="10800000" flipH="1">
              <a:off x="3458319" y="2997307"/>
              <a:ext cx="1028100" cy="654000"/>
            </a:xfrm>
            <a:prstGeom prst="straightConnector1">
              <a:avLst/>
            </a:prstGeom>
            <a:noFill/>
            <a:ln w="9525" cap="flat" cmpd="sng">
              <a:solidFill>
                <a:schemeClr val="dk2"/>
              </a:solidFill>
              <a:prstDash val="solid"/>
              <a:round/>
              <a:headEnd type="none" w="med" len="med"/>
              <a:tailEnd type="none" w="med" len="med"/>
            </a:ln>
          </p:spPr>
        </p:cxnSp>
        <p:cxnSp>
          <p:nvCxnSpPr>
            <p:cNvPr id="2109" name="Google Shape;2109;p109"/>
            <p:cNvCxnSpPr/>
            <p:nvPr/>
          </p:nvCxnSpPr>
          <p:spPr>
            <a:xfrm rot="10800000" flipH="1">
              <a:off x="3454214" y="2994889"/>
              <a:ext cx="1030800" cy="1119300"/>
            </a:xfrm>
            <a:prstGeom prst="straightConnector1">
              <a:avLst/>
            </a:prstGeom>
            <a:noFill/>
            <a:ln w="9525" cap="flat" cmpd="sng">
              <a:solidFill>
                <a:schemeClr val="dk2"/>
              </a:solidFill>
              <a:prstDash val="solid"/>
              <a:round/>
              <a:headEnd type="none" w="med" len="med"/>
              <a:tailEnd type="none" w="med" len="med"/>
            </a:ln>
          </p:spPr>
        </p:cxnSp>
        <p:sp>
          <p:nvSpPr>
            <p:cNvPr id="2110" name="Google Shape;2110;p109"/>
            <p:cNvSpPr/>
            <p:nvPr/>
          </p:nvSpPr>
          <p:spPr>
            <a:xfrm rot="1301">
              <a:off x="4489433" y="2495789"/>
              <a:ext cx="2379000" cy="518400"/>
            </a:xfrm>
            <a:prstGeom prst="homePlate">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Event Correlation</a:t>
              </a:r>
              <a:endParaRPr/>
            </a:p>
          </p:txBody>
        </p:sp>
        <p:sp>
          <p:nvSpPr>
            <p:cNvPr id="2111" name="Google Shape;2111;p109"/>
            <p:cNvSpPr/>
            <p:nvPr/>
          </p:nvSpPr>
          <p:spPr>
            <a:xfrm rot="1301">
              <a:off x="4488350" y="2997775"/>
              <a:ext cx="2379000" cy="518400"/>
            </a:xfrm>
            <a:prstGeom prst="homePlate">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Activity Baselining &amp;</a:t>
              </a:r>
              <a:endParaRPr>
                <a:solidFill>
                  <a:srgbClr val="FFFFFF"/>
                </a:solidFill>
                <a:latin typeface="Roboto Light"/>
                <a:ea typeface="Roboto Light"/>
                <a:cs typeface="Roboto Light"/>
                <a:sym typeface="Roboto Light"/>
              </a:endParaRPr>
            </a:p>
            <a:p>
              <a:pPr marL="0" lvl="0" indent="0" algn="ctr" rtl="0">
                <a:spcBef>
                  <a:spcPts val="0"/>
                </a:spcBef>
                <a:spcAft>
                  <a:spcPts val="0"/>
                </a:spcAft>
                <a:buNone/>
              </a:pPr>
              <a:r>
                <a:rPr lang="en">
                  <a:solidFill>
                    <a:srgbClr val="FFFFFF"/>
                  </a:solidFill>
                  <a:latin typeface="Roboto Light"/>
                  <a:ea typeface="Roboto Light"/>
                  <a:cs typeface="Roboto Light"/>
                  <a:sym typeface="Roboto Light"/>
                </a:rPr>
                <a:t>Anomaly Detection</a:t>
              </a:r>
              <a:endParaRPr>
                <a:solidFill>
                  <a:srgbClr val="FFFFFF"/>
                </a:solidFill>
                <a:latin typeface="Roboto Light"/>
                <a:ea typeface="Roboto Light"/>
                <a:cs typeface="Roboto Light"/>
                <a:sym typeface="Roboto Light"/>
              </a:endParaRPr>
            </a:p>
          </p:txBody>
        </p:sp>
        <p:sp>
          <p:nvSpPr>
            <p:cNvPr id="2112" name="Google Shape;2112;p109"/>
            <p:cNvSpPr/>
            <p:nvPr/>
          </p:nvSpPr>
          <p:spPr>
            <a:xfrm>
              <a:off x="7277274" y="2611035"/>
              <a:ext cx="1439700" cy="762300"/>
            </a:xfrm>
            <a:prstGeom prst="bevel">
              <a:avLst>
                <a:gd name="adj" fmla="val 12500"/>
              </a:avLst>
            </a:prstGeom>
            <a:solidFill>
              <a:srgbClr val="99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Offense Identification</a:t>
              </a:r>
              <a:endParaRPr>
                <a:solidFill>
                  <a:srgbClr val="FFFFFF"/>
                </a:solidFill>
                <a:latin typeface="Roboto"/>
                <a:ea typeface="Roboto"/>
                <a:cs typeface="Roboto"/>
                <a:sym typeface="Roboto"/>
              </a:endParaRPr>
            </a:p>
          </p:txBody>
        </p:sp>
        <p:cxnSp>
          <p:nvCxnSpPr>
            <p:cNvPr id="2113" name="Google Shape;2113;p109"/>
            <p:cNvCxnSpPr>
              <a:stCxn id="2110" idx="3"/>
              <a:endCxn id="2112" idx="4"/>
            </p:cNvCxnSpPr>
            <p:nvPr/>
          </p:nvCxnSpPr>
          <p:spPr>
            <a:xfrm>
              <a:off x="6868433" y="2755439"/>
              <a:ext cx="408900" cy="236700"/>
            </a:xfrm>
            <a:prstGeom prst="straightConnector1">
              <a:avLst/>
            </a:prstGeom>
            <a:noFill/>
            <a:ln w="19050" cap="flat" cmpd="sng">
              <a:solidFill>
                <a:schemeClr val="dk2"/>
              </a:solidFill>
              <a:prstDash val="solid"/>
              <a:round/>
              <a:headEnd type="none" w="med" len="med"/>
              <a:tailEnd type="none" w="med" len="med"/>
            </a:ln>
          </p:spPr>
        </p:cxnSp>
        <p:cxnSp>
          <p:nvCxnSpPr>
            <p:cNvPr id="2114" name="Google Shape;2114;p109"/>
            <p:cNvCxnSpPr>
              <a:stCxn id="2111" idx="3"/>
              <a:endCxn id="2112" idx="4"/>
            </p:cNvCxnSpPr>
            <p:nvPr/>
          </p:nvCxnSpPr>
          <p:spPr>
            <a:xfrm rot="10800000" flipH="1">
              <a:off x="6867350" y="2992225"/>
              <a:ext cx="409800" cy="26520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
        <p:nvSpPr>
          <p:cNvPr id="2739" name="Google Shape;2739;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
        <p:nvSpPr>
          <p:cNvPr id="2740" name="Google Shape;2740;p1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41" name="Google Shape;2741;p17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Search Demo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45"/>
        <p:cNvGrpSpPr/>
        <p:nvPr/>
      </p:nvGrpSpPr>
      <p:grpSpPr>
        <a:xfrm>
          <a:off x="0" y="0"/>
          <a:ext cx="0" cy="0"/>
          <a:chOff x="0" y="0"/>
          <a:chExt cx="0" cy="0"/>
        </a:xfrm>
      </p:grpSpPr>
      <p:sp>
        <p:nvSpPr>
          <p:cNvPr id="2746" name="Google Shape;2746;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Searching</a:t>
            </a:r>
            <a:endParaRPr/>
          </a:p>
        </p:txBody>
      </p:sp>
      <p:sp>
        <p:nvSpPr>
          <p:cNvPr id="2747" name="Google Shape;2747;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Key Takeaways: </a:t>
            </a:r>
            <a:endParaRPr b="1"/>
          </a:p>
        </p:txBody>
      </p:sp>
      <p:sp>
        <p:nvSpPr>
          <p:cNvPr id="2748" name="Google Shape;2748;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2749" name="Google Shape;2749;p1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50" name="Google Shape;2750;p173"/>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SzPts val="1800"/>
              <a:buChar char="●"/>
            </a:pPr>
            <a:r>
              <a:rPr lang="en" sz="1800"/>
              <a:t>Machine data that comes into Splunk is </a:t>
            </a:r>
            <a:r>
              <a:rPr lang="en" sz="1800" b="1"/>
              <a:t>unruly</a:t>
            </a:r>
            <a:r>
              <a:rPr lang="en" sz="1800"/>
              <a:t> and </a:t>
            </a:r>
            <a:r>
              <a:rPr lang="en" sz="1800" b="1"/>
              <a:t>unorganized</a:t>
            </a:r>
            <a:r>
              <a:rPr lang="en" sz="1800"/>
              <a:t>. </a:t>
            </a:r>
            <a:endParaRPr sz="1800"/>
          </a:p>
          <a:p>
            <a:pPr marL="0" lvl="0" indent="0" algn="l" rtl="0">
              <a:spcBef>
                <a:spcPts val="800"/>
              </a:spcBef>
              <a:spcAft>
                <a:spcPts val="0"/>
              </a:spcAft>
              <a:buNone/>
            </a:pPr>
            <a:endParaRPr sz="1800"/>
          </a:p>
          <a:p>
            <a:pPr marL="457200" lvl="0" indent="-342900" algn="l" rtl="0">
              <a:spcBef>
                <a:spcPts val="800"/>
              </a:spcBef>
              <a:spcAft>
                <a:spcPts val="0"/>
              </a:spcAft>
              <a:buSzPts val="1800"/>
              <a:buChar char="●"/>
            </a:pPr>
            <a:r>
              <a:rPr lang="en" sz="1800" b="1"/>
              <a:t>Keywords</a:t>
            </a:r>
            <a:r>
              <a:rPr lang="en" sz="1800"/>
              <a:t>, </a:t>
            </a:r>
            <a:r>
              <a:rPr lang="en" sz="1800" b="1"/>
              <a:t>wildcards</a:t>
            </a:r>
            <a:r>
              <a:rPr lang="en" sz="1800"/>
              <a:t>, and </a:t>
            </a:r>
            <a:r>
              <a:rPr lang="en" sz="1800" b="1"/>
              <a:t>filed / value pairs</a:t>
            </a:r>
            <a:r>
              <a:rPr lang="en" sz="1800"/>
              <a:t> allow us to filter the data. </a:t>
            </a:r>
            <a:endParaRPr sz="1800"/>
          </a:p>
          <a:p>
            <a:pPr marL="0" lvl="0" indent="0" algn="l" rtl="0">
              <a:spcBef>
                <a:spcPts val="800"/>
              </a:spcBef>
              <a:spcAft>
                <a:spcPts val="0"/>
              </a:spcAft>
              <a:buNone/>
            </a:pPr>
            <a:endParaRPr sz="1800"/>
          </a:p>
          <a:p>
            <a:pPr marL="457200" lvl="0" indent="-342900" algn="l" rtl="0">
              <a:spcBef>
                <a:spcPts val="800"/>
              </a:spcBef>
              <a:spcAft>
                <a:spcPts val="0"/>
              </a:spcAft>
              <a:buSzPts val="1800"/>
              <a:buChar char="●"/>
            </a:pPr>
            <a:r>
              <a:rPr lang="en" sz="1800" b="1"/>
              <a:t>Boolean expressions</a:t>
            </a:r>
            <a:r>
              <a:rPr lang="en" sz="1800"/>
              <a:t> take our filtration techniques a step further, to more precisely receive what we need. </a:t>
            </a:r>
            <a:endParaRPr sz="1800"/>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54"/>
        <p:cNvGrpSpPr/>
        <p:nvPr/>
      </p:nvGrpSpPr>
      <p:grpSpPr>
        <a:xfrm>
          <a:off x="0" y="0"/>
          <a:ext cx="0" cy="0"/>
          <a:chOff x="0" y="0"/>
          <a:chExt cx="0" cy="0"/>
        </a:xfrm>
      </p:grpSpPr>
      <p:sp>
        <p:nvSpPr>
          <p:cNvPr id="2755" name="Google Shape;2755;p1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756" name="Google Shape;2756;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72</a:t>
            </a:fld>
            <a:endParaRPr/>
          </a:p>
        </p:txBody>
      </p:sp>
      <p:sp>
        <p:nvSpPr>
          <p:cNvPr id="2757" name="Google Shape;2757;p1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58" name="Google Shape;2758;p1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Student Activity: </a:t>
            </a:r>
            <a:r>
              <a:rPr lang="en">
                <a:latin typeface="Roboto Light"/>
                <a:ea typeface="Roboto Light"/>
                <a:cs typeface="Roboto Light"/>
                <a:sym typeface="Roboto Light"/>
              </a:rPr>
              <a:t>Introduction to SPL</a:t>
            </a:r>
            <a:endParaRPr>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practice writing and implementing one search using the Search Processing Language (SPL)</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n"/>
              <a:t>Instructions sent via Slack.</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2764" name="Google Shape;2764;p1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65" name="Google Shape;2765;p175"/>
          <p:cNvSpPr txBox="1"/>
          <p:nvPr/>
        </p:nvSpPr>
        <p:spPr>
          <a:xfrm>
            <a:off x="2431300" y="3622725"/>
            <a:ext cx="42135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Introduction to SPL</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69"/>
        <p:cNvGrpSpPr/>
        <p:nvPr/>
      </p:nvGrpSpPr>
      <p:grpSpPr>
        <a:xfrm>
          <a:off x="0" y="0"/>
          <a:ext cx="0" cy="0"/>
          <a:chOff x="0" y="0"/>
          <a:chExt cx="0" cy="0"/>
        </a:xfrm>
      </p:grpSpPr>
      <p:sp>
        <p:nvSpPr>
          <p:cNvPr id="2770" name="Google Shape;2770;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SPL Review Part 1</a:t>
            </a:r>
            <a:endParaRPr/>
          </a:p>
        </p:txBody>
      </p:sp>
      <p:sp>
        <p:nvSpPr>
          <p:cNvPr id="2771" name="Google Shape;2771;p1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1. What is an event?</a:t>
            </a:r>
            <a:endParaRPr/>
          </a:p>
        </p:txBody>
      </p:sp>
      <p:sp>
        <p:nvSpPr>
          <p:cNvPr id="2772" name="Google Shape;2772;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773" name="Google Shape;2773;p1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74" name="Google Shape;2774;p176"/>
          <p:cNvSpPr txBox="1">
            <a:spLocks noGrp="1"/>
          </p:cNvSpPr>
          <p:nvPr>
            <p:ph type="subTitle" idx="1"/>
          </p:nvPr>
        </p:nvSpPr>
        <p:spPr>
          <a:xfrm>
            <a:off x="0" y="17867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2. What is a source type?</a:t>
            </a:r>
            <a:endParaRPr/>
          </a:p>
        </p:txBody>
      </p:sp>
      <p:sp>
        <p:nvSpPr>
          <p:cNvPr id="2775" name="Google Shape;2775;p176"/>
          <p:cNvSpPr txBox="1">
            <a:spLocks noGrp="1"/>
          </p:cNvSpPr>
          <p:nvPr>
            <p:ph type="subTitle" idx="1"/>
          </p:nvPr>
        </p:nvSpPr>
        <p:spPr>
          <a:xfrm>
            <a:off x="6150" y="28406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3. What is the most important search parameter to specify? </a:t>
            </a:r>
            <a:endParaRPr/>
          </a:p>
        </p:txBody>
      </p:sp>
      <p:sp>
        <p:nvSpPr>
          <p:cNvPr id="2776" name="Google Shape;2776;p176"/>
          <p:cNvSpPr txBox="1">
            <a:spLocks noGrp="1"/>
          </p:cNvSpPr>
          <p:nvPr>
            <p:ph type="subTitle" idx="1"/>
          </p:nvPr>
        </p:nvSpPr>
        <p:spPr>
          <a:xfrm>
            <a:off x="18450" y="40078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SPL Review</a:t>
            </a:r>
            <a:r>
              <a:rPr lang="en">
                <a:solidFill>
                  <a:schemeClr val="dk1"/>
                </a:solidFill>
              </a:rPr>
              <a:t> Part 1</a:t>
            </a:r>
            <a:endParaRPr/>
          </a:p>
        </p:txBody>
      </p:sp>
      <p:sp>
        <p:nvSpPr>
          <p:cNvPr id="2782" name="Google Shape;2782;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1. What is an event?</a:t>
            </a:r>
            <a:endParaRPr/>
          </a:p>
        </p:txBody>
      </p:sp>
      <p:sp>
        <p:nvSpPr>
          <p:cNvPr id="2783" name="Google Shape;2783;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2784" name="Google Shape;2784;p1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85" name="Google Shape;2785;p177"/>
          <p:cNvSpPr txBox="1">
            <a:spLocks noGrp="1"/>
          </p:cNvSpPr>
          <p:nvPr>
            <p:ph type="body" idx="3"/>
          </p:nvPr>
        </p:nvSpPr>
        <p:spPr>
          <a:xfrm>
            <a:off x="0" y="1325313"/>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highlight>
                  <a:srgbClr val="FFFF00"/>
                </a:highlight>
              </a:rPr>
              <a:t>Events are a single record of activity or instance data that has been indexed by Splunk. </a:t>
            </a:r>
            <a:endParaRPr dirty="0">
              <a:highlight>
                <a:srgbClr val="FFFF00"/>
              </a:highlight>
            </a:endParaRPr>
          </a:p>
          <a:p>
            <a:pPr marL="0" lvl="0" indent="0" algn="l" rtl="0">
              <a:spcBef>
                <a:spcPts val="800"/>
              </a:spcBef>
              <a:spcAft>
                <a:spcPts val="800"/>
              </a:spcAft>
              <a:buNone/>
            </a:pPr>
            <a:r>
              <a:rPr lang="en" dirty="0">
                <a:highlight>
                  <a:srgbClr val="FFFF00"/>
                </a:highlight>
              </a:rPr>
              <a:t>For example, a single log entry in a log file might be an event. </a:t>
            </a:r>
            <a:endParaRPr dirty="0">
              <a:highlight>
                <a:srgbClr val="FFFF00"/>
              </a:highlight>
            </a:endParaRPr>
          </a:p>
        </p:txBody>
      </p:sp>
      <p:sp>
        <p:nvSpPr>
          <p:cNvPr id="2786" name="Google Shape;2786;p177"/>
          <p:cNvSpPr txBox="1">
            <a:spLocks noGrp="1"/>
          </p:cNvSpPr>
          <p:nvPr>
            <p:ph type="subTitle" idx="1"/>
          </p:nvPr>
        </p:nvSpPr>
        <p:spPr>
          <a:xfrm>
            <a:off x="0" y="17867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2. What is a source type?</a:t>
            </a:r>
            <a:endParaRPr/>
          </a:p>
        </p:txBody>
      </p:sp>
      <p:sp>
        <p:nvSpPr>
          <p:cNvPr id="2787" name="Google Shape;2787;p177"/>
          <p:cNvSpPr txBox="1">
            <a:spLocks noGrp="1"/>
          </p:cNvSpPr>
          <p:nvPr>
            <p:ph type="subTitle" idx="1"/>
          </p:nvPr>
        </p:nvSpPr>
        <p:spPr>
          <a:xfrm>
            <a:off x="6150" y="28406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3. What is the most important search parameter to specify? </a:t>
            </a:r>
            <a:endParaRPr/>
          </a:p>
        </p:txBody>
      </p:sp>
      <p:sp>
        <p:nvSpPr>
          <p:cNvPr id="2788" name="Google Shape;2788;p177"/>
          <p:cNvSpPr txBox="1">
            <a:spLocks noGrp="1"/>
          </p:cNvSpPr>
          <p:nvPr>
            <p:ph type="subTitle" idx="1"/>
          </p:nvPr>
        </p:nvSpPr>
        <p:spPr>
          <a:xfrm>
            <a:off x="18450" y="40078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SPL Review</a:t>
            </a:r>
            <a:r>
              <a:rPr lang="en">
                <a:solidFill>
                  <a:schemeClr val="dk1"/>
                </a:solidFill>
              </a:rPr>
              <a:t> Part 1</a:t>
            </a:r>
            <a:endParaRPr/>
          </a:p>
        </p:txBody>
      </p:sp>
      <p:sp>
        <p:nvSpPr>
          <p:cNvPr id="2794" name="Google Shape;2794;p1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1. What is an event?</a:t>
            </a:r>
            <a:endParaRPr dirty="0"/>
          </a:p>
        </p:txBody>
      </p:sp>
      <p:sp>
        <p:nvSpPr>
          <p:cNvPr id="2795" name="Google Shape;2795;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2796" name="Google Shape;2796;p1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97" name="Google Shape;2797;p178"/>
          <p:cNvSpPr txBox="1">
            <a:spLocks noGrp="1"/>
          </p:cNvSpPr>
          <p:nvPr>
            <p:ph type="body" idx="3"/>
          </p:nvPr>
        </p:nvSpPr>
        <p:spPr>
          <a:xfrm>
            <a:off x="0" y="1377838"/>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highlight>
                  <a:srgbClr val="FFFF00"/>
                </a:highlight>
              </a:rPr>
              <a:t>Events are a single record of activity or instance data that has been indexed by Splunk. </a:t>
            </a:r>
            <a:endParaRPr dirty="0">
              <a:highlight>
                <a:srgbClr val="FFFF00"/>
              </a:highlight>
            </a:endParaRPr>
          </a:p>
          <a:p>
            <a:pPr marL="0" lvl="0" indent="0" algn="l" rtl="0">
              <a:spcBef>
                <a:spcPts val="800"/>
              </a:spcBef>
              <a:spcAft>
                <a:spcPts val="800"/>
              </a:spcAft>
              <a:buNone/>
            </a:pPr>
            <a:r>
              <a:rPr lang="en" dirty="0">
                <a:highlight>
                  <a:srgbClr val="FFFF00"/>
                </a:highlight>
              </a:rPr>
              <a:t>For example, a single log entry in a log file might be an event. </a:t>
            </a:r>
            <a:endParaRPr dirty="0">
              <a:highlight>
                <a:srgbClr val="FFFF00"/>
              </a:highlight>
            </a:endParaRPr>
          </a:p>
        </p:txBody>
      </p:sp>
      <p:sp>
        <p:nvSpPr>
          <p:cNvPr id="2798" name="Google Shape;2798;p178"/>
          <p:cNvSpPr txBox="1">
            <a:spLocks noGrp="1"/>
          </p:cNvSpPr>
          <p:nvPr>
            <p:ph type="subTitle" idx="1"/>
          </p:nvPr>
        </p:nvSpPr>
        <p:spPr>
          <a:xfrm>
            <a:off x="0" y="17867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2. What is a source type?</a:t>
            </a:r>
            <a:endParaRPr/>
          </a:p>
        </p:txBody>
      </p:sp>
      <p:sp>
        <p:nvSpPr>
          <p:cNvPr id="2799" name="Google Shape;2799;p178"/>
          <p:cNvSpPr txBox="1">
            <a:spLocks noGrp="1"/>
          </p:cNvSpPr>
          <p:nvPr>
            <p:ph type="body" idx="3"/>
          </p:nvPr>
        </p:nvSpPr>
        <p:spPr>
          <a:xfrm>
            <a:off x="-12300" y="2457529"/>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highlight>
                  <a:srgbClr val="FFFF00"/>
                </a:highlight>
              </a:rPr>
              <a:t>Splunk assigns a source type to determine how to format the event data during the indexing process. </a:t>
            </a:r>
            <a:endParaRPr dirty="0">
              <a:highlight>
                <a:srgbClr val="FFFF00"/>
              </a:highlight>
            </a:endParaRPr>
          </a:p>
        </p:txBody>
      </p:sp>
      <p:sp>
        <p:nvSpPr>
          <p:cNvPr id="2800" name="Google Shape;2800;p178"/>
          <p:cNvSpPr txBox="1">
            <a:spLocks noGrp="1"/>
          </p:cNvSpPr>
          <p:nvPr>
            <p:ph type="subTitle" idx="1"/>
          </p:nvPr>
        </p:nvSpPr>
        <p:spPr>
          <a:xfrm>
            <a:off x="6150" y="28406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3. What is the most important search parameter to specify? </a:t>
            </a:r>
            <a:endParaRPr/>
          </a:p>
        </p:txBody>
      </p:sp>
      <p:sp>
        <p:nvSpPr>
          <p:cNvPr id="2801" name="Google Shape;2801;p178"/>
          <p:cNvSpPr txBox="1">
            <a:spLocks noGrp="1"/>
          </p:cNvSpPr>
          <p:nvPr>
            <p:ph type="subTitle" idx="1"/>
          </p:nvPr>
        </p:nvSpPr>
        <p:spPr>
          <a:xfrm>
            <a:off x="18450" y="40078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SPL Review</a:t>
            </a:r>
            <a:r>
              <a:rPr lang="en">
                <a:solidFill>
                  <a:schemeClr val="dk1"/>
                </a:solidFill>
              </a:rPr>
              <a:t> Part 1</a:t>
            </a:r>
            <a:endParaRPr/>
          </a:p>
        </p:txBody>
      </p:sp>
      <p:sp>
        <p:nvSpPr>
          <p:cNvPr id="2807" name="Google Shape;2807;p1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1. What is an event?</a:t>
            </a:r>
            <a:endParaRPr/>
          </a:p>
        </p:txBody>
      </p:sp>
      <p:sp>
        <p:nvSpPr>
          <p:cNvPr id="2808" name="Google Shape;2808;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2809" name="Google Shape;2809;p1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10" name="Google Shape;2810;p179"/>
          <p:cNvSpPr txBox="1">
            <a:spLocks noGrp="1"/>
          </p:cNvSpPr>
          <p:nvPr>
            <p:ph type="body" idx="3"/>
          </p:nvPr>
        </p:nvSpPr>
        <p:spPr>
          <a:xfrm>
            <a:off x="12300" y="1289244"/>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highlight>
                  <a:srgbClr val="FFFF00"/>
                </a:highlight>
              </a:rPr>
              <a:t>Events are a single record of activity or instance data that has been indexed by Splunk. </a:t>
            </a:r>
            <a:endParaRPr dirty="0">
              <a:highlight>
                <a:srgbClr val="FFFF00"/>
              </a:highlight>
            </a:endParaRPr>
          </a:p>
          <a:p>
            <a:pPr marL="0" lvl="0" indent="0" algn="l" rtl="0">
              <a:spcBef>
                <a:spcPts val="800"/>
              </a:spcBef>
              <a:spcAft>
                <a:spcPts val="800"/>
              </a:spcAft>
              <a:buNone/>
            </a:pPr>
            <a:r>
              <a:rPr lang="en" dirty="0">
                <a:highlight>
                  <a:srgbClr val="FFFF00"/>
                </a:highlight>
              </a:rPr>
              <a:t>For example, a single log entry in a log file might be an event. </a:t>
            </a:r>
            <a:endParaRPr dirty="0">
              <a:highlight>
                <a:srgbClr val="FFFF00"/>
              </a:highlight>
            </a:endParaRPr>
          </a:p>
        </p:txBody>
      </p:sp>
      <p:sp>
        <p:nvSpPr>
          <p:cNvPr id="2811" name="Google Shape;2811;p179"/>
          <p:cNvSpPr txBox="1">
            <a:spLocks noGrp="1"/>
          </p:cNvSpPr>
          <p:nvPr>
            <p:ph type="subTitle" idx="1"/>
          </p:nvPr>
        </p:nvSpPr>
        <p:spPr>
          <a:xfrm>
            <a:off x="0" y="17867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2. What is a source type?</a:t>
            </a:r>
            <a:endParaRPr/>
          </a:p>
        </p:txBody>
      </p:sp>
      <p:sp>
        <p:nvSpPr>
          <p:cNvPr id="2812" name="Google Shape;2812;p179"/>
          <p:cNvSpPr txBox="1">
            <a:spLocks noGrp="1"/>
          </p:cNvSpPr>
          <p:nvPr>
            <p:ph type="body" idx="3"/>
          </p:nvPr>
        </p:nvSpPr>
        <p:spPr>
          <a:xfrm>
            <a:off x="-12300" y="2447640"/>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highlight>
                  <a:srgbClr val="FFFF00"/>
                </a:highlight>
              </a:rPr>
              <a:t>Splunk assigns a source type to determine how to format the event data during the indexing process. </a:t>
            </a:r>
            <a:endParaRPr dirty="0">
              <a:highlight>
                <a:srgbClr val="FFFF00"/>
              </a:highlight>
            </a:endParaRPr>
          </a:p>
        </p:txBody>
      </p:sp>
      <p:sp>
        <p:nvSpPr>
          <p:cNvPr id="2813" name="Google Shape;2813;p179"/>
          <p:cNvSpPr txBox="1">
            <a:spLocks noGrp="1"/>
          </p:cNvSpPr>
          <p:nvPr>
            <p:ph type="subTitle" idx="1"/>
          </p:nvPr>
        </p:nvSpPr>
        <p:spPr>
          <a:xfrm>
            <a:off x="6150" y="28406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3. What is the most important search parameter to specify? </a:t>
            </a:r>
            <a:endParaRPr/>
          </a:p>
        </p:txBody>
      </p:sp>
      <p:sp>
        <p:nvSpPr>
          <p:cNvPr id="2814" name="Google Shape;2814;p179"/>
          <p:cNvSpPr txBox="1">
            <a:spLocks noGrp="1"/>
          </p:cNvSpPr>
          <p:nvPr>
            <p:ph type="body" idx="3"/>
          </p:nvPr>
        </p:nvSpPr>
        <p:spPr>
          <a:xfrm>
            <a:off x="0" y="3448976"/>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dirty="0">
                <a:highlight>
                  <a:srgbClr val="FFFF00"/>
                </a:highlight>
              </a:rPr>
              <a:t>Time</a:t>
            </a:r>
            <a:endParaRPr sz="1600" dirty="0">
              <a:highlight>
                <a:srgbClr val="FFFF00"/>
              </a:highlight>
            </a:endParaRPr>
          </a:p>
        </p:txBody>
      </p:sp>
      <p:sp>
        <p:nvSpPr>
          <p:cNvPr id="2815" name="Google Shape;2815;p179"/>
          <p:cNvSpPr txBox="1">
            <a:spLocks noGrp="1"/>
          </p:cNvSpPr>
          <p:nvPr>
            <p:ph type="subTitle" idx="1"/>
          </p:nvPr>
        </p:nvSpPr>
        <p:spPr>
          <a:xfrm>
            <a:off x="18450" y="40078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sp>
        <p:nvSpPr>
          <p:cNvPr id="2820" name="Google Shape;2820;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SPL Review</a:t>
            </a:r>
            <a:r>
              <a:rPr lang="en">
                <a:solidFill>
                  <a:schemeClr val="dk1"/>
                </a:solidFill>
              </a:rPr>
              <a:t> Part 1</a:t>
            </a:r>
            <a:endParaRPr/>
          </a:p>
        </p:txBody>
      </p:sp>
      <p:sp>
        <p:nvSpPr>
          <p:cNvPr id="2821" name="Google Shape;2821;p1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1. What is an event?</a:t>
            </a:r>
            <a:endParaRPr/>
          </a:p>
        </p:txBody>
      </p:sp>
      <p:sp>
        <p:nvSpPr>
          <p:cNvPr id="2822" name="Google Shape;2822;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2823" name="Google Shape;2823;p1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24" name="Google Shape;2824;p180"/>
          <p:cNvSpPr txBox="1">
            <a:spLocks noGrp="1"/>
          </p:cNvSpPr>
          <p:nvPr>
            <p:ph type="body" idx="3"/>
          </p:nvPr>
        </p:nvSpPr>
        <p:spPr>
          <a:xfrm>
            <a:off x="-12300" y="1352050"/>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dirty="0">
                <a:highlight>
                  <a:srgbClr val="FFFF00"/>
                </a:highlight>
              </a:rPr>
              <a:t>Events are a single record of activity or instance data that has been indexed by Splunk. </a:t>
            </a:r>
            <a:endParaRPr dirty="0">
              <a:highlight>
                <a:srgbClr val="FFFF00"/>
              </a:highlight>
            </a:endParaRPr>
          </a:p>
          <a:p>
            <a:pPr marL="0" lvl="0" indent="0" algn="l" rtl="0">
              <a:spcBef>
                <a:spcPts val="800"/>
              </a:spcBef>
              <a:spcAft>
                <a:spcPts val="800"/>
              </a:spcAft>
              <a:buNone/>
            </a:pPr>
            <a:r>
              <a:rPr lang="en" dirty="0">
                <a:highlight>
                  <a:srgbClr val="FFFF00"/>
                </a:highlight>
              </a:rPr>
              <a:t>For example, a single log entry in a log file might be an event. </a:t>
            </a:r>
            <a:endParaRPr dirty="0">
              <a:highlight>
                <a:srgbClr val="FFFF00"/>
              </a:highlight>
            </a:endParaRPr>
          </a:p>
        </p:txBody>
      </p:sp>
      <p:sp>
        <p:nvSpPr>
          <p:cNvPr id="2825" name="Google Shape;2825;p180"/>
          <p:cNvSpPr txBox="1">
            <a:spLocks noGrp="1"/>
          </p:cNvSpPr>
          <p:nvPr>
            <p:ph type="subTitle" idx="1"/>
          </p:nvPr>
        </p:nvSpPr>
        <p:spPr>
          <a:xfrm>
            <a:off x="0" y="17867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2. What is a source type?</a:t>
            </a:r>
            <a:endParaRPr/>
          </a:p>
        </p:txBody>
      </p:sp>
      <p:sp>
        <p:nvSpPr>
          <p:cNvPr id="2826" name="Google Shape;2826;p180"/>
          <p:cNvSpPr txBox="1">
            <a:spLocks noGrp="1"/>
          </p:cNvSpPr>
          <p:nvPr>
            <p:ph type="body" idx="3"/>
          </p:nvPr>
        </p:nvSpPr>
        <p:spPr>
          <a:xfrm>
            <a:off x="-12300" y="2528707"/>
            <a:ext cx="9144000" cy="4614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highlight>
                  <a:srgbClr val="FFFF00"/>
                </a:highlight>
              </a:rPr>
              <a:t>Splunk assigns a source type to determine how to format the event data during the indexing process. </a:t>
            </a:r>
            <a:endParaRPr dirty="0">
              <a:highlight>
                <a:srgbClr val="FFFF00"/>
              </a:highlight>
            </a:endParaRPr>
          </a:p>
        </p:txBody>
      </p:sp>
      <p:sp>
        <p:nvSpPr>
          <p:cNvPr id="2827" name="Google Shape;2827;p180"/>
          <p:cNvSpPr txBox="1">
            <a:spLocks noGrp="1"/>
          </p:cNvSpPr>
          <p:nvPr>
            <p:ph type="subTitle" idx="1"/>
          </p:nvPr>
        </p:nvSpPr>
        <p:spPr>
          <a:xfrm>
            <a:off x="6150" y="28406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3. What is the most important search parameter to specify? </a:t>
            </a:r>
            <a:endParaRPr/>
          </a:p>
        </p:txBody>
      </p:sp>
      <p:sp>
        <p:nvSpPr>
          <p:cNvPr id="2828" name="Google Shape;2828;p180"/>
          <p:cNvSpPr txBox="1">
            <a:spLocks noGrp="1"/>
          </p:cNvSpPr>
          <p:nvPr>
            <p:ph type="body" idx="3"/>
          </p:nvPr>
        </p:nvSpPr>
        <p:spPr>
          <a:xfrm>
            <a:off x="-12300" y="3463900"/>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dirty="0">
                <a:highlight>
                  <a:srgbClr val="FFFF00"/>
                </a:highlight>
              </a:rPr>
              <a:t>Time</a:t>
            </a:r>
            <a:endParaRPr sz="1600" dirty="0">
              <a:highlight>
                <a:srgbClr val="FFFF00"/>
              </a:highlight>
            </a:endParaRPr>
          </a:p>
        </p:txBody>
      </p:sp>
      <p:sp>
        <p:nvSpPr>
          <p:cNvPr id="2829" name="Google Shape;2829;p180"/>
          <p:cNvSpPr txBox="1">
            <a:spLocks noGrp="1"/>
          </p:cNvSpPr>
          <p:nvPr>
            <p:ph type="subTitle" idx="1"/>
          </p:nvPr>
        </p:nvSpPr>
        <p:spPr>
          <a:xfrm>
            <a:off x="18450" y="40078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
        <p:nvSpPr>
          <p:cNvPr id="2830" name="Google Shape;2830;p180"/>
          <p:cNvSpPr txBox="1">
            <a:spLocks noGrp="1"/>
          </p:cNvSpPr>
          <p:nvPr>
            <p:ph type="body" idx="3"/>
          </p:nvPr>
        </p:nvSpPr>
        <p:spPr>
          <a:xfrm>
            <a:off x="-12300" y="4636463"/>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highlight>
                  <a:srgbClr val="FFFF00"/>
                </a:highlight>
              </a:rPr>
              <a:t>Returns events where the source IP addresses that start with </a:t>
            </a:r>
            <a:r>
              <a:rPr lang="en" dirty="0">
                <a:highlight>
                  <a:srgbClr val="FFFF00"/>
                </a:highlight>
                <a:latin typeface="Roboto Mono"/>
                <a:ea typeface="Roboto Mono"/>
                <a:cs typeface="Roboto Mono"/>
                <a:sym typeface="Roboto Mono"/>
              </a:rPr>
              <a:t>10.9.165</a:t>
            </a:r>
            <a:r>
              <a:rPr lang="en" dirty="0">
                <a:highlight>
                  <a:srgbClr val="FFFF00"/>
                </a:highlight>
              </a:rPr>
              <a:t> or destination IP address is </a:t>
            </a:r>
            <a:r>
              <a:rPr lang="en" dirty="0">
                <a:highlight>
                  <a:srgbClr val="FFFF00"/>
                </a:highlight>
                <a:latin typeface="Roboto Mono"/>
                <a:ea typeface="Roboto Mono"/>
                <a:cs typeface="Roboto Mono"/>
                <a:sym typeface="Roboto Mono"/>
              </a:rPr>
              <a:t>10.9.165.8</a:t>
            </a:r>
            <a:r>
              <a:rPr lang="en" dirty="0">
                <a:highlight>
                  <a:srgbClr val="FFFF00"/>
                </a:highlight>
              </a:rPr>
              <a:t>. </a:t>
            </a:r>
            <a:endParaRPr dirty="0">
              <a:highlight>
                <a:srgbClr val="FFFF00"/>
              </a:high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834"/>
        <p:cNvGrpSpPr/>
        <p:nvPr/>
      </p:nvGrpSpPr>
      <p:grpSpPr>
        <a:xfrm>
          <a:off x="0" y="0"/>
          <a:ext cx="0" cy="0"/>
          <a:chOff x="0" y="0"/>
          <a:chExt cx="0" cy="0"/>
        </a:xfrm>
      </p:grpSpPr>
      <p:sp>
        <p:nvSpPr>
          <p:cNvPr id="2835" name="Google Shape;2835;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2</a:t>
            </a:r>
            <a:endParaRPr/>
          </a:p>
        </p:txBody>
      </p:sp>
      <p:sp>
        <p:nvSpPr>
          <p:cNvPr id="2836" name="Google Shape;2836;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the search, provide the following: </a:t>
            </a:r>
            <a:endParaRPr/>
          </a:p>
        </p:txBody>
      </p:sp>
      <p:sp>
        <p:nvSpPr>
          <p:cNvPr id="2837" name="Google Shape;2837;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2838" name="Google Shape;2838;p1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39" name="Google Shape;2839;p181"/>
          <p:cNvSpPr txBox="1">
            <a:spLocks noGrp="1"/>
          </p:cNvSpPr>
          <p:nvPr>
            <p:ph type="body" idx="3"/>
          </p:nvPr>
        </p:nvSpPr>
        <p:spPr>
          <a:xfrm>
            <a:off x="175" y="1284250"/>
            <a:ext cx="9144000" cy="188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a:t>The field / value pairs: </a:t>
            </a:r>
            <a:endParaRPr sz="1600" b="1"/>
          </a:p>
        </p:txBody>
      </p:sp>
      <p:sp>
        <p:nvSpPr>
          <p:cNvPr id="2840" name="Google Shape;2840;p181"/>
          <p:cNvSpPr txBox="1">
            <a:spLocks noGrp="1"/>
          </p:cNvSpPr>
          <p:nvPr>
            <p:ph type="body" idx="3"/>
          </p:nvPr>
        </p:nvSpPr>
        <p:spPr>
          <a:xfrm>
            <a:off x="79275" y="3441600"/>
            <a:ext cx="9144000" cy="1302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a:t>The boolean expression</a:t>
            </a:r>
            <a:endParaRPr sz="16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SIEMS</a:t>
            </a:r>
            <a:endParaRPr/>
          </a:p>
        </p:txBody>
      </p:sp>
      <p:sp>
        <p:nvSpPr>
          <p:cNvPr id="2120" name="Google Shape;2120;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SIEM connects and unifies the information from various sources, allowing data to be analyzed and cross referenced.</a:t>
            </a:r>
            <a:endParaRPr/>
          </a:p>
        </p:txBody>
      </p:sp>
      <p:sp>
        <p:nvSpPr>
          <p:cNvPr id="2121" name="Google Shape;212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122" name="Google Shape;2122;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3" name="Google Shape;2123;p110"/>
          <p:cNvSpPr txBox="1"/>
          <p:nvPr/>
        </p:nvSpPr>
        <p:spPr>
          <a:xfrm>
            <a:off x="608475" y="1540200"/>
            <a:ext cx="7747500" cy="29664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Roboto"/>
              <a:buChar char="●"/>
            </a:pPr>
            <a:r>
              <a:rPr lang="en" sz="1600">
                <a:latin typeface="Roboto"/>
                <a:ea typeface="Roboto"/>
                <a:cs typeface="Roboto"/>
                <a:sym typeface="Roboto"/>
              </a:rPr>
              <a:t>SIEMs detect odd behavior and irregular traffic on their networks, allowing infosec teams to identify suspicious activity. </a:t>
            </a:r>
            <a:endParaRPr sz="1600">
              <a:latin typeface="Roboto"/>
              <a:ea typeface="Roboto"/>
              <a:cs typeface="Roboto"/>
              <a:sym typeface="Roboto"/>
            </a:endParaRPr>
          </a:p>
          <a:p>
            <a:pPr marL="457200" lvl="0" indent="-330200" algn="l" rtl="0">
              <a:lnSpc>
                <a:spcPct val="100000"/>
              </a:lnSpc>
              <a:spcBef>
                <a:spcPts val="2400"/>
              </a:spcBef>
              <a:spcAft>
                <a:spcPts val="0"/>
              </a:spcAft>
              <a:buSzPts val="1600"/>
              <a:buFont typeface="Roboto"/>
              <a:buChar char="●"/>
            </a:pPr>
            <a:r>
              <a:rPr lang="en" sz="1600">
                <a:latin typeface="Roboto"/>
                <a:ea typeface="Roboto"/>
                <a:cs typeface="Roboto"/>
                <a:sym typeface="Roboto"/>
              </a:rPr>
              <a:t>A SIEM provides </a:t>
            </a:r>
            <a:r>
              <a:rPr lang="en" sz="1600" b="1">
                <a:latin typeface="Roboto"/>
                <a:ea typeface="Roboto"/>
                <a:cs typeface="Roboto"/>
                <a:sym typeface="Roboto"/>
              </a:rPr>
              <a:t>real-time monitoring </a:t>
            </a:r>
            <a:r>
              <a:rPr lang="en" sz="1600">
                <a:latin typeface="Roboto"/>
                <a:ea typeface="Roboto"/>
                <a:cs typeface="Roboto"/>
                <a:sym typeface="Roboto"/>
              </a:rPr>
              <a:t>of machine data to correlate events, baselines, notifications, alerts, reports and visualization. </a:t>
            </a:r>
            <a:endParaRPr sz="1600">
              <a:latin typeface="Roboto"/>
              <a:ea typeface="Roboto"/>
              <a:cs typeface="Roboto"/>
              <a:sym typeface="Roboto"/>
            </a:endParaRPr>
          </a:p>
          <a:p>
            <a:pPr marL="457200" lvl="0" indent="-330200" algn="l" rtl="0">
              <a:lnSpc>
                <a:spcPct val="100000"/>
              </a:lnSpc>
              <a:spcBef>
                <a:spcPts val="2400"/>
              </a:spcBef>
              <a:spcAft>
                <a:spcPts val="2400"/>
              </a:spcAft>
              <a:buSzPts val="1600"/>
              <a:buFont typeface="Roboto"/>
              <a:buChar char="●"/>
            </a:pPr>
            <a:r>
              <a:rPr lang="en" sz="1600">
                <a:latin typeface="Roboto"/>
                <a:ea typeface="Roboto"/>
                <a:cs typeface="Roboto"/>
                <a:sym typeface="Roboto"/>
              </a:rPr>
              <a:t>SIEMs </a:t>
            </a:r>
            <a:r>
              <a:rPr lang="en" sz="1600" i="1">
                <a:latin typeface="Roboto"/>
                <a:ea typeface="Roboto"/>
                <a:cs typeface="Roboto"/>
                <a:sym typeface="Roboto"/>
              </a:rPr>
              <a:t>do not</a:t>
            </a:r>
            <a:r>
              <a:rPr lang="en" sz="1600">
                <a:latin typeface="Roboto"/>
                <a:ea typeface="Roboto"/>
                <a:cs typeface="Roboto"/>
                <a:sym typeface="Roboto"/>
              </a:rPr>
              <a:t> support </a:t>
            </a:r>
            <a:r>
              <a:rPr lang="en" sz="1600" b="1">
                <a:latin typeface="Roboto"/>
                <a:ea typeface="Roboto"/>
                <a:cs typeface="Roboto"/>
                <a:sym typeface="Roboto"/>
              </a:rPr>
              <a:t>security analytics</a:t>
            </a:r>
            <a:r>
              <a:rPr lang="en" sz="1600">
                <a:latin typeface="Roboto"/>
                <a:ea typeface="Roboto"/>
                <a:cs typeface="Roboto"/>
                <a:sym typeface="Roboto"/>
              </a:rPr>
              <a:t>, which create behaviors and profiles using machine learning and applies statistical analysis to detect anomalies that could indicate potential threats. </a:t>
            </a:r>
            <a:endParaRPr sz="16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45" name="Google Shape;2845;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2</a:t>
            </a:r>
            <a:endParaRPr/>
          </a:p>
        </p:txBody>
      </p:sp>
      <p:sp>
        <p:nvSpPr>
          <p:cNvPr id="2846" name="Google Shape;2846;p1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the search, provide the following: </a:t>
            </a:r>
            <a:endParaRPr/>
          </a:p>
        </p:txBody>
      </p:sp>
      <p:sp>
        <p:nvSpPr>
          <p:cNvPr id="2847" name="Google Shape;2847;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2848" name="Google Shape;2848;p1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49" name="Google Shape;2849;p182"/>
          <p:cNvSpPr txBox="1">
            <a:spLocks noGrp="1"/>
          </p:cNvSpPr>
          <p:nvPr>
            <p:ph type="body" idx="3"/>
          </p:nvPr>
        </p:nvSpPr>
        <p:spPr>
          <a:xfrm>
            <a:off x="175" y="1284250"/>
            <a:ext cx="9144000" cy="188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t>The field / value pairs:</a:t>
            </a:r>
            <a:endParaRPr sz="1600" b="1"/>
          </a:p>
          <a:p>
            <a:pPr marL="457200" lvl="0" indent="-330200" algn="l" rtl="0">
              <a:lnSpc>
                <a:spcPct val="150000"/>
              </a:lnSpc>
              <a:spcBef>
                <a:spcPts val="800"/>
              </a:spcBef>
              <a:spcAft>
                <a:spcPts val="0"/>
              </a:spcAft>
              <a:buSzPts val="1600"/>
              <a:buFont typeface="Roboto Mono"/>
              <a:buChar char="●"/>
            </a:pPr>
            <a:r>
              <a:rPr lang="en" sz="1600">
                <a:highlight>
                  <a:srgbClr val="FFFF00"/>
                </a:highlight>
                <a:latin typeface="Roboto Mono"/>
                <a:ea typeface="Roboto Mono"/>
                <a:cs typeface="Roboto Mono"/>
                <a:sym typeface="Roboto Mono"/>
              </a:rPr>
              <a:t>source=“access_30DAY.log”</a:t>
            </a:r>
            <a:endParaRPr sz="1600">
              <a:highlight>
                <a:srgbClr val="FFFF00"/>
              </a:highlight>
              <a:latin typeface="Roboto Mono"/>
              <a:ea typeface="Roboto Mono"/>
              <a:cs typeface="Roboto Mono"/>
              <a:sym typeface="Roboto Mono"/>
            </a:endParaRPr>
          </a:p>
          <a:p>
            <a:pPr marL="457200" lvl="0" indent="-330200" algn="l" rtl="0">
              <a:lnSpc>
                <a:spcPct val="150000"/>
              </a:lnSpc>
              <a:spcBef>
                <a:spcPts val="0"/>
              </a:spcBef>
              <a:spcAft>
                <a:spcPts val="0"/>
              </a:spcAft>
              <a:buSzPts val="1600"/>
              <a:buChar char="●"/>
            </a:pPr>
            <a:r>
              <a:rPr lang="en" sz="1600">
                <a:highlight>
                  <a:srgbClr val="FFFF00"/>
                </a:highlight>
                <a:latin typeface="Roboto Mono"/>
                <a:ea typeface="Roboto Mono"/>
                <a:cs typeface="Roboto Mono"/>
                <a:sym typeface="Roboto Mono"/>
              </a:rPr>
              <a:t>sourcetype=“access_combined_wcookie” </a:t>
            </a:r>
            <a:endParaRPr sz="1600">
              <a:highlight>
                <a:srgbClr val="FFFF00"/>
              </a:highlight>
              <a:latin typeface="Roboto Mono"/>
              <a:ea typeface="Roboto Mono"/>
              <a:cs typeface="Roboto Mono"/>
              <a:sym typeface="Roboto Mono"/>
            </a:endParaRPr>
          </a:p>
          <a:p>
            <a:pPr marL="457200" lvl="0" indent="-330200" algn="l" rtl="0">
              <a:lnSpc>
                <a:spcPct val="150000"/>
              </a:lnSpc>
              <a:spcBef>
                <a:spcPts val="0"/>
              </a:spcBef>
              <a:spcAft>
                <a:spcPts val="0"/>
              </a:spcAft>
              <a:buSzPts val="1600"/>
              <a:buFont typeface="Roboto Mono"/>
              <a:buChar char="●"/>
            </a:pPr>
            <a:r>
              <a:rPr lang="en" sz="1600">
                <a:highlight>
                  <a:srgbClr val="FFFF00"/>
                </a:highlight>
                <a:latin typeface="Roboto Mono"/>
                <a:ea typeface="Roboto Mono"/>
                <a:cs typeface="Roboto Mono"/>
                <a:sym typeface="Roboto Mono"/>
              </a:rPr>
              <a:t>status=“505”</a:t>
            </a:r>
            <a:endParaRPr sz="1600">
              <a:highlight>
                <a:srgbClr val="FFFF00"/>
              </a:highlight>
              <a:latin typeface="Roboto Mono"/>
              <a:ea typeface="Roboto Mono"/>
              <a:cs typeface="Roboto Mono"/>
              <a:sym typeface="Roboto Mono"/>
            </a:endParaRPr>
          </a:p>
        </p:txBody>
      </p:sp>
      <p:sp>
        <p:nvSpPr>
          <p:cNvPr id="2850" name="Google Shape;2850;p182"/>
          <p:cNvSpPr txBox="1">
            <a:spLocks noGrp="1"/>
          </p:cNvSpPr>
          <p:nvPr>
            <p:ph type="body" idx="3"/>
          </p:nvPr>
        </p:nvSpPr>
        <p:spPr>
          <a:xfrm>
            <a:off x="79275" y="3441600"/>
            <a:ext cx="9144000" cy="1302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a:t>The boolean expression</a:t>
            </a:r>
            <a:endParaRPr sz="1600"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2</a:t>
            </a:r>
            <a:endParaRPr/>
          </a:p>
        </p:txBody>
      </p:sp>
      <p:sp>
        <p:nvSpPr>
          <p:cNvPr id="2856" name="Google Shape;2856;p1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the search, provide the following: </a:t>
            </a:r>
            <a:endParaRPr/>
          </a:p>
        </p:txBody>
      </p:sp>
      <p:sp>
        <p:nvSpPr>
          <p:cNvPr id="2857" name="Google Shape;2857;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2858" name="Google Shape;2858;p1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59" name="Google Shape;2859;p183"/>
          <p:cNvSpPr txBox="1">
            <a:spLocks noGrp="1"/>
          </p:cNvSpPr>
          <p:nvPr>
            <p:ph type="body" idx="3"/>
          </p:nvPr>
        </p:nvSpPr>
        <p:spPr>
          <a:xfrm>
            <a:off x="175" y="1284250"/>
            <a:ext cx="9144000" cy="188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t>The field / value pairs:</a:t>
            </a:r>
            <a:endParaRPr sz="1600" b="1"/>
          </a:p>
          <a:p>
            <a:pPr marL="457200" lvl="0" indent="-330200" algn="l" rtl="0">
              <a:lnSpc>
                <a:spcPct val="150000"/>
              </a:lnSpc>
              <a:spcBef>
                <a:spcPts val="800"/>
              </a:spcBef>
              <a:spcAft>
                <a:spcPts val="0"/>
              </a:spcAft>
              <a:buSzPts val="1600"/>
              <a:buFont typeface="Roboto Mono"/>
              <a:buChar char="●"/>
            </a:pPr>
            <a:r>
              <a:rPr lang="en" sz="1600">
                <a:highlight>
                  <a:srgbClr val="FFFF00"/>
                </a:highlight>
                <a:latin typeface="Roboto Mono"/>
                <a:ea typeface="Roboto Mono"/>
                <a:cs typeface="Roboto Mono"/>
                <a:sym typeface="Roboto Mono"/>
              </a:rPr>
              <a:t>source=“access_30DAY.log”</a:t>
            </a:r>
            <a:endParaRPr sz="1600">
              <a:highlight>
                <a:srgbClr val="FFFF00"/>
              </a:highlight>
              <a:latin typeface="Roboto Mono"/>
              <a:ea typeface="Roboto Mono"/>
              <a:cs typeface="Roboto Mono"/>
              <a:sym typeface="Roboto Mono"/>
            </a:endParaRPr>
          </a:p>
          <a:p>
            <a:pPr marL="457200" lvl="0" indent="-330200" algn="l" rtl="0">
              <a:lnSpc>
                <a:spcPct val="150000"/>
              </a:lnSpc>
              <a:spcBef>
                <a:spcPts val="0"/>
              </a:spcBef>
              <a:spcAft>
                <a:spcPts val="0"/>
              </a:spcAft>
              <a:buSzPts val="1600"/>
              <a:buChar char="●"/>
            </a:pPr>
            <a:r>
              <a:rPr lang="en" sz="1600">
                <a:highlight>
                  <a:srgbClr val="FFFF00"/>
                </a:highlight>
                <a:latin typeface="Roboto Mono"/>
                <a:ea typeface="Roboto Mono"/>
                <a:cs typeface="Roboto Mono"/>
                <a:sym typeface="Roboto Mono"/>
              </a:rPr>
              <a:t>sourcetype=“access_combined_wcookie” </a:t>
            </a:r>
            <a:endParaRPr sz="1600">
              <a:highlight>
                <a:srgbClr val="FFFF00"/>
              </a:highlight>
              <a:latin typeface="Roboto Mono"/>
              <a:ea typeface="Roboto Mono"/>
              <a:cs typeface="Roboto Mono"/>
              <a:sym typeface="Roboto Mono"/>
            </a:endParaRPr>
          </a:p>
          <a:p>
            <a:pPr marL="457200" lvl="0" indent="-330200" algn="l" rtl="0">
              <a:lnSpc>
                <a:spcPct val="150000"/>
              </a:lnSpc>
              <a:spcBef>
                <a:spcPts val="0"/>
              </a:spcBef>
              <a:spcAft>
                <a:spcPts val="0"/>
              </a:spcAft>
              <a:buSzPts val="1600"/>
              <a:buFont typeface="Roboto Mono"/>
              <a:buChar char="●"/>
            </a:pPr>
            <a:r>
              <a:rPr lang="en" sz="1600">
                <a:highlight>
                  <a:srgbClr val="FFFF00"/>
                </a:highlight>
                <a:latin typeface="Roboto Mono"/>
                <a:ea typeface="Roboto Mono"/>
                <a:cs typeface="Roboto Mono"/>
                <a:sym typeface="Roboto Mono"/>
              </a:rPr>
              <a:t>status=“505”</a:t>
            </a:r>
            <a:endParaRPr sz="1600">
              <a:highlight>
                <a:srgbClr val="FFFF00"/>
              </a:highlight>
              <a:latin typeface="Roboto Mono"/>
              <a:ea typeface="Roboto Mono"/>
              <a:cs typeface="Roboto Mono"/>
              <a:sym typeface="Roboto Mono"/>
            </a:endParaRPr>
          </a:p>
        </p:txBody>
      </p:sp>
      <p:sp>
        <p:nvSpPr>
          <p:cNvPr id="2860" name="Google Shape;2860;p183"/>
          <p:cNvSpPr txBox="1">
            <a:spLocks noGrp="1"/>
          </p:cNvSpPr>
          <p:nvPr>
            <p:ph type="body" idx="3"/>
          </p:nvPr>
        </p:nvSpPr>
        <p:spPr>
          <a:xfrm>
            <a:off x="79275" y="3441600"/>
            <a:ext cx="9144000" cy="1302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t>The boolean expression</a:t>
            </a:r>
            <a:endParaRPr sz="1600" b="1"/>
          </a:p>
          <a:p>
            <a:pPr marL="0" lvl="0" indent="0" algn="l" rtl="0">
              <a:spcBef>
                <a:spcPts val="800"/>
              </a:spcBef>
              <a:spcAft>
                <a:spcPts val="800"/>
              </a:spcAft>
              <a:buNone/>
            </a:pPr>
            <a:r>
              <a:rPr lang="en" sz="1600">
                <a:highlight>
                  <a:srgbClr val="FFFF00"/>
                </a:highlight>
                <a:latin typeface="Roboto Mono"/>
                <a:ea typeface="Roboto Mono"/>
                <a:cs typeface="Roboto Mono"/>
                <a:sym typeface="Roboto Mono"/>
              </a:rPr>
              <a:t>source=“access_30DAY.log” sourcetype= “access_combined_wcookie” </a:t>
            </a:r>
            <a:r>
              <a:rPr lang="en" sz="1600" b="1">
                <a:highlight>
                  <a:srgbClr val="FFFF00"/>
                </a:highlight>
                <a:latin typeface="Roboto Mono"/>
                <a:ea typeface="Roboto Mono"/>
                <a:cs typeface="Roboto Mono"/>
                <a:sym typeface="Roboto Mono"/>
              </a:rPr>
              <a:t>AND</a:t>
            </a:r>
            <a:r>
              <a:rPr lang="en" sz="1600">
                <a:highlight>
                  <a:srgbClr val="FFFF00"/>
                </a:highlight>
                <a:latin typeface="Roboto Mono"/>
                <a:ea typeface="Roboto Mono"/>
                <a:cs typeface="Roboto Mono"/>
                <a:sym typeface="Roboto Mono"/>
              </a:rPr>
              <a:t> status=“505”</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866" name="Google Shape;2866;p184"/>
          <p:cNvSpPr txBox="1">
            <a:spLocks noGrp="1"/>
          </p:cNvSpPr>
          <p:nvPr>
            <p:ph type="subTitle" idx="1"/>
          </p:nvPr>
        </p:nvSpPr>
        <p:spPr>
          <a:xfrm>
            <a:off x="0" y="665500"/>
            <a:ext cx="9144000" cy="937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1. Write the search term that will first display events for ALL server response errors. </a:t>
            </a:r>
            <a:endParaRPr sz="1600" b="1"/>
          </a:p>
        </p:txBody>
      </p:sp>
      <p:sp>
        <p:nvSpPr>
          <p:cNvPr id="2867" name="Google Shape;2867;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2868" name="Google Shape;2868;p1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874" name="Google Shape;2874;p185"/>
          <p:cNvSpPr txBox="1">
            <a:spLocks noGrp="1"/>
          </p:cNvSpPr>
          <p:nvPr>
            <p:ph type="subTitle" idx="1"/>
          </p:nvPr>
        </p:nvSpPr>
        <p:spPr>
          <a:xfrm>
            <a:off x="0" y="6655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1. Write the search term that will first display events for ALL server response errors. </a:t>
            </a:r>
            <a:endParaRPr sz="1600" b="1"/>
          </a:p>
          <a:p>
            <a:pPr marL="0" lvl="0" indent="0" algn="l" rtl="0">
              <a:spcBef>
                <a:spcPts val="0"/>
              </a:spcBef>
              <a:spcAft>
                <a:spcPts val="0"/>
              </a:spcAft>
              <a:buNone/>
            </a:pPr>
            <a:endParaRPr sz="1600"/>
          </a:p>
          <a:p>
            <a:pPr marL="0" lvl="0" indent="0" algn="l" rtl="0">
              <a:spcBef>
                <a:spcPts val="0"/>
              </a:spcBef>
              <a:spcAft>
                <a:spcPts val="0"/>
              </a:spcAft>
              <a:buNone/>
            </a:pPr>
            <a:r>
              <a:rPr lang="en" sz="1600"/>
              <a:t>This search requires a wildcard to specify the *5xx family of the HTTP server responses.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highlight>
                  <a:srgbClr val="FFFF00"/>
                </a:highlight>
                <a:latin typeface="Roboto Mono"/>
                <a:ea typeface="Roboto Mono"/>
                <a:cs typeface="Roboto Mono"/>
                <a:sym typeface="Roboto Mono"/>
              </a:rPr>
              <a:t>source=“access_30DAY.log” sourcetype=“access_combined_wcookie” AND status=”5**”</a:t>
            </a:r>
            <a:endParaRPr sz="1600">
              <a:highlight>
                <a:srgbClr val="FFFF00"/>
              </a:highlight>
              <a:latin typeface="Roboto Mono"/>
              <a:ea typeface="Roboto Mono"/>
              <a:cs typeface="Roboto Mono"/>
              <a:sym typeface="Roboto Mono"/>
            </a:endParaRPr>
          </a:p>
        </p:txBody>
      </p:sp>
      <p:sp>
        <p:nvSpPr>
          <p:cNvPr id="2875" name="Google Shape;2875;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2876" name="Google Shape;2876;p1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77" name="Google Shape;2877;p185"/>
          <p:cNvSpPr txBox="1">
            <a:spLocks noGrp="1"/>
          </p:cNvSpPr>
          <p:nvPr>
            <p:ph type="subTitle" idx="1"/>
          </p:nvPr>
        </p:nvSpPr>
        <p:spPr>
          <a:xfrm>
            <a:off x="58125" y="22370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2. Next, narrow your search down to HTTP versions not supported events.  </a:t>
            </a:r>
            <a:endParaRPr sz="1600" b="1"/>
          </a:p>
          <a:p>
            <a:pPr marL="0" lvl="0" indent="0" algn="l" rtl="0">
              <a:spcBef>
                <a:spcPts val="0"/>
              </a:spcBef>
              <a:spcAft>
                <a:spcPts val="0"/>
              </a:spcAft>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highlight>
                <a:srgbClr val="FFFF00"/>
              </a:highlight>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883" name="Google Shape;2883;p186"/>
          <p:cNvSpPr txBox="1">
            <a:spLocks noGrp="1"/>
          </p:cNvSpPr>
          <p:nvPr>
            <p:ph type="subTitle" idx="1"/>
          </p:nvPr>
        </p:nvSpPr>
        <p:spPr>
          <a:xfrm>
            <a:off x="0" y="6655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1. Write the search term that will first display events for ALL server response errors. </a:t>
            </a:r>
            <a:endParaRPr sz="1600" b="1"/>
          </a:p>
          <a:p>
            <a:pPr marL="0" lvl="0" indent="0" algn="l" rtl="0">
              <a:spcBef>
                <a:spcPts val="0"/>
              </a:spcBef>
              <a:spcAft>
                <a:spcPts val="0"/>
              </a:spcAft>
              <a:buNone/>
            </a:pPr>
            <a:endParaRPr sz="1600"/>
          </a:p>
          <a:p>
            <a:pPr marL="0" lvl="0" indent="0" algn="l" rtl="0">
              <a:spcBef>
                <a:spcPts val="0"/>
              </a:spcBef>
              <a:spcAft>
                <a:spcPts val="0"/>
              </a:spcAft>
              <a:buNone/>
            </a:pPr>
            <a:r>
              <a:rPr lang="en" sz="1600"/>
              <a:t>This search requires a wildcard to specify the *5xx family of the HTTP server responses.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highlight>
                  <a:srgbClr val="FFFF00"/>
                </a:highlight>
                <a:latin typeface="Roboto Mono"/>
                <a:ea typeface="Roboto Mono"/>
                <a:cs typeface="Roboto Mono"/>
                <a:sym typeface="Roboto Mono"/>
              </a:rPr>
              <a:t>source=“access_30DAY.log” sourcetype=“access_combined_wcookie”</a:t>
            </a:r>
            <a:r>
              <a:rPr lang="en" sz="1600">
                <a:solidFill>
                  <a:schemeClr val="dk1"/>
                </a:solidFill>
                <a:highlight>
                  <a:srgbClr val="FFFF00"/>
                </a:highlight>
                <a:latin typeface="Roboto Mono"/>
                <a:ea typeface="Roboto Mono"/>
                <a:cs typeface="Roboto Mono"/>
                <a:sym typeface="Roboto Mono"/>
              </a:rPr>
              <a:t>AND status=”5**”</a:t>
            </a:r>
            <a:endParaRPr sz="1600">
              <a:highlight>
                <a:srgbClr val="FFFF00"/>
              </a:highlight>
              <a:latin typeface="Roboto Mono"/>
              <a:ea typeface="Roboto Mono"/>
              <a:cs typeface="Roboto Mono"/>
              <a:sym typeface="Roboto Mono"/>
            </a:endParaRPr>
          </a:p>
        </p:txBody>
      </p:sp>
      <p:sp>
        <p:nvSpPr>
          <p:cNvPr id="2884" name="Google Shape;2884;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2885" name="Google Shape;2885;p1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86" name="Google Shape;2886;p186"/>
          <p:cNvSpPr txBox="1">
            <a:spLocks noGrp="1"/>
          </p:cNvSpPr>
          <p:nvPr>
            <p:ph type="subTitle" idx="1"/>
          </p:nvPr>
        </p:nvSpPr>
        <p:spPr>
          <a:xfrm>
            <a:off x="58125" y="254075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2. Next, narrow your search down to HTTP versions not supported events.  </a:t>
            </a:r>
            <a:endParaRPr sz="1600" b="1"/>
          </a:p>
          <a:p>
            <a:pPr marL="0" lvl="0" indent="0" algn="l" rtl="0">
              <a:spcBef>
                <a:spcPts val="0"/>
              </a:spcBef>
              <a:spcAft>
                <a:spcPts val="0"/>
              </a:spcAft>
              <a:buNone/>
            </a:pPr>
            <a:endParaRPr sz="1600"/>
          </a:p>
          <a:p>
            <a:pPr marL="0" lvl="0" indent="0" algn="l" rtl="0">
              <a:spcBef>
                <a:spcPts val="0"/>
              </a:spcBef>
              <a:spcAft>
                <a:spcPts val="0"/>
              </a:spcAft>
              <a:buClr>
                <a:schemeClr val="dk1"/>
              </a:buClr>
              <a:buSzPts val="1100"/>
              <a:buFont typeface="Arial"/>
              <a:buNone/>
            </a:pPr>
            <a:r>
              <a:rPr lang="en" sz="1600">
                <a:solidFill>
                  <a:schemeClr val="dk1"/>
                </a:solidFill>
                <a:highlight>
                  <a:srgbClr val="FFFF00"/>
                </a:highlight>
                <a:latin typeface="Roboto Mono"/>
                <a:ea typeface="Roboto Mono"/>
                <a:cs typeface="Roboto Mono"/>
                <a:sym typeface="Roboto Mono"/>
              </a:rPr>
              <a:t>source=“access_30DAY.log” sourcetype=“access_combined_wcookie” AND status=“505”</a:t>
            </a:r>
            <a:endParaRPr sz="1600">
              <a:solidFill>
                <a:schemeClr val="dk1"/>
              </a:solidFill>
              <a:highlight>
                <a:srgbClr val="FFFF00"/>
              </a:highlight>
              <a:latin typeface="Roboto Mono"/>
              <a:ea typeface="Roboto Mono"/>
              <a:cs typeface="Roboto Mono"/>
              <a:sym typeface="Roboto Mono"/>
            </a:endParaRPr>
          </a:p>
          <a:p>
            <a:pPr marL="0" lvl="0" indent="0" algn="l" rtl="0">
              <a:spcBef>
                <a:spcPts val="0"/>
              </a:spcBef>
              <a:spcAft>
                <a:spcPts val="0"/>
              </a:spcAft>
              <a:buNone/>
            </a:pPr>
            <a:endParaRPr sz="1600"/>
          </a:p>
          <a:p>
            <a:pPr marL="0" lvl="0" indent="0" algn="l" rtl="0">
              <a:spcBef>
                <a:spcPts val="0"/>
              </a:spcBef>
              <a:spcAft>
                <a:spcPts val="0"/>
              </a:spcAft>
              <a:buNone/>
            </a:pPr>
            <a:endParaRPr sz="1600">
              <a:highlight>
                <a:srgbClr val="FFFF00"/>
              </a:highlight>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90"/>
        <p:cNvGrpSpPr/>
        <p:nvPr/>
      </p:nvGrpSpPr>
      <p:grpSpPr>
        <a:xfrm>
          <a:off x="0" y="0"/>
          <a:ext cx="0" cy="0"/>
          <a:chOff x="0" y="0"/>
          <a:chExt cx="0" cy="0"/>
        </a:xfrm>
      </p:grpSpPr>
      <p:sp>
        <p:nvSpPr>
          <p:cNvPr id="2891" name="Google Shape;2891;p1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892" name="Google Shape;2892;p187"/>
          <p:cNvSpPr txBox="1">
            <a:spLocks noGrp="1"/>
          </p:cNvSpPr>
          <p:nvPr>
            <p:ph type="subTitle" idx="1"/>
          </p:nvPr>
        </p:nvSpPr>
        <p:spPr>
          <a:xfrm>
            <a:off x="0" y="6655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3. Now, isolate the highest client software that is originating the response: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highlight>
                <a:srgbClr val="FFFF00"/>
              </a:highlight>
              <a:latin typeface="Roboto Mono"/>
              <a:ea typeface="Roboto Mono"/>
              <a:cs typeface="Roboto Mono"/>
              <a:sym typeface="Roboto Mono"/>
            </a:endParaRPr>
          </a:p>
        </p:txBody>
      </p:sp>
      <p:sp>
        <p:nvSpPr>
          <p:cNvPr id="2893" name="Google Shape;2893;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2894" name="Google Shape;2894;p1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sp>
        <p:nvSpPr>
          <p:cNvPr id="2899" name="Google Shape;2899;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900" name="Google Shape;2900;p188"/>
          <p:cNvSpPr txBox="1">
            <a:spLocks noGrp="1"/>
          </p:cNvSpPr>
          <p:nvPr>
            <p:ph type="subTitle" idx="1"/>
          </p:nvPr>
        </p:nvSpPr>
        <p:spPr>
          <a:xfrm>
            <a:off x="0" y="6655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3. Now, isolate the highest client software that is originating the response: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Use </a:t>
            </a:r>
            <a:r>
              <a:rPr lang="en" sz="1600">
                <a:latin typeface="Roboto Mono"/>
                <a:ea typeface="Roboto Mono"/>
                <a:cs typeface="Roboto Mono"/>
                <a:sym typeface="Roboto Mono"/>
              </a:rPr>
              <a:t>Interesting Fields</a:t>
            </a:r>
            <a:r>
              <a:rPr lang="en" sz="1600"/>
              <a:t> and select the highest value from the </a:t>
            </a:r>
            <a:r>
              <a:rPr lang="en" sz="1600">
                <a:latin typeface="Roboto Mono"/>
                <a:ea typeface="Roboto Mono"/>
                <a:cs typeface="Roboto Mono"/>
                <a:sym typeface="Roboto Mono"/>
              </a:rPr>
              <a:t>useragent</a:t>
            </a:r>
            <a:r>
              <a:rPr lang="en" sz="1600"/>
              <a:t> field. </a:t>
            </a:r>
            <a:endParaRPr sz="1600"/>
          </a:p>
        </p:txBody>
      </p:sp>
      <p:sp>
        <p:nvSpPr>
          <p:cNvPr id="2901" name="Google Shape;2901;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2902" name="Google Shape;2902;p1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903" name="Google Shape;2903;p188"/>
          <p:cNvPicPr preferRelativeResize="0"/>
          <p:nvPr/>
        </p:nvPicPr>
        <p:blipFill>
          <a:blip r:embed="rId3">
            <a:alphaModFix/>
          </a:blip>
          <a:stretch>
            <a:fillRect/>
          </a:stretch>
        </p:blipFill>
        <p:spPr>
          <a:xfrm>
            <a:off x="152400" y="1995725"/>
            <a:ext cx="8839200" cy="1853494"/>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Google Shape;2908;p1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909" name="Google Shape;2909;p189"/>
          <p:cNvSpPr txBox="1">
            <a:spLocks noGrp="1"/>
          </p:cNvSpPr>
          <p:nvPr>
            <p:ph type="subTitle" idx="1"/>
          </p:nvPr>
        </p:nvSpPr>
        <p:spPr>
          <a:xfrm>
            <a:off x="0" y="6655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t>4. Record the number of events that are returned.</a:t>
            </a: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600" b="1"/>
          </a:p>
          <a:p>
            <a:pPr marL="0" lvl="0" indent="0" algn="l" rtl="0">
              <a:spcBef>
                <a:spcPts val="0"/>
              </a:spcBef>
              <a:spcAft>
                <a:spcPts val="0"/>
              </a:spcAft>
              <a:buNone/>
            </a:pPr>
            <a:r>
              <a:rPr lang="en" sz="1600" b="1"/>
              <a:t>5. Record the peak times when the events occur.  </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highlight>
                <a:srgbClr val="FFFF00"/>
              </a:highlight>
              <a:latin typeface="Roboto Mono"/>
              <a:ea typeface="Roboto Mono"/>
              <a:cs typeface="Roboto Mono"/>
              <a:sym typeface="Roboto Mono"/>
            </a:endParaRPr>
          </a:p>
        </p:txBody>
      </p:sp>
      <p:sp>
        <p:nvSpPr>
          <p:cNvPr id="2910" name="Google Shape;2910;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2911" name="Google Shape;2911;p1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sp>
        <p:nvSpPr>
          <p:cNvPr id="2916" name="Google Shape;2916;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SPL Review Part 3</a:t>
            </a:r>
            <a:endParaRPr>
              <a:solidFill>
                <a:schemeClr val="dk1"/>
              </a:solidFill>
            </a:endParaRPr>
          </a:p>
          <a:p>
            <a:pPr marL="0" lvl="0" indent="0" algn="l" rtl="0">
              <a:spcBef>
                <a:spcPts val="0"/>
              </a:spcBef>
              <a:spcAft>
                <a:spcPts val="0"/>
              </a:spcAft>
              <a:buNone/>
            </a:pPr>
            <a:endParaRPr/>
          </a:p>
        </p:txBody>
      </p:sp>
      <p:sp>
        <p:nvSpPr>
          <p:cNvPr id="2917" name="Google Shape;2917;p190"/>
          <p:cNvSpPr txBox="1">
            <a:spLocks noGrp="1"/>
          </p:cNvSpPr>
          <p:nvPr>
            <p:ph type="subTitle" idx="1"/>
          </p:nvPr>
        </p:nvSpPr>
        <p:spPr>
          <a:xfrm>
            <a:off x="0" y="665500"/>
            <a:ext cx="9144000" cy="143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dirty="0"/>
              <a:t>4. Record the number of events that are returned.</a:t>
            </a:r>
            <a:endParaRPr sz="1600" b="1" dirty="0"/>
          </a:p>
          <a:p>
            <a:pPr marL="0" lvl="0" indent="0" algn="l" rtl="0">
              <a:spcBef>
                <a:spcPts val="0"/>
              </a:spcBef>
              <a:spcAft>
                <a:spcPts val="0"/>
              </a:spcAft>
              <a:buNone/>
            </a:pPr>
            <a:endParaRPr sz="1600" b="1" dirty="0"/>
          </a:p>
          <a:p>
            <a:pPr marL="0" lvl="0" indent="0" algn="l" rtl="0">
              <a:spcBef>
                <a:spcPts val="0"/>
              </a:spcBef>
              <a:spcAft>
                <a:spcPts val="0"/>
              </a:spcAft>
              <a:buNone/>
            </a:pPr>
            <a:r>
              <a:rPr lang="en" sz="1600" dirty="0">
                <a:highlight>
                  <a:srgbClr val="FFFF00"/>
                </a:highlight>
              </a:rPr>
              <a:t>276</a:t>
            </a:r>
            <a:endParaRPr sz="1600" dirty="0">
              <a:highlight>
                <a:srgbClr val="FFFF00"/>
              </a:highlight>
            </a:endParaRPr>
          </a:p>
          <a:p>
            <a:pPr marL="0" lvl="0" indent="0" algn="l" rtl="0">
              <a:spcBef>
                <a:spcPts val="0"/>
              </a:spcBef>
              <a:spcAft>
                <a:spcPts val="0"/>
              </a:spcAft>
              <a:buNone/>
            </a:pPr>
            <a:endParaRPr sz="1600" b="1" dirty="0"/>
          </a:p>
          <a:p>
            <a:pPr marL="0" lvl="0" indent="0" algn="l" rtl="0">
              <a:spcBef>
                <a:spcPts val="0"/>
              </a:spcBef>
              <a:spcAft>
                <a:spcPts val="0"/>
              </a:spcAft>
              <a:buNone/>
            </a:pPr>
            <a:r>
              <a:rPr lang="en" sz="1600" b="1" dirty="0"/>
              <a:t>5. Record the peak times when the events occur.  </a:t>
            </a:r>
            <a:endParaRPr sz="1600" b="1" dirty="0"/>
          </a:p>
          <a:p>
            <a:pPr marL="0" lvl="0" indent="0" algn="l" rtl="0">
              <a:spcBef>
                <a:spcPts val="0"/>
              </a:spcBef>
              <a:spcAft>
                <a:spcPts val="0"/>
              </a:spcAft>
              <a:buNone/>
            </a:pPr>
            <a:endParaRPr sz="1600" b="1" dirty="0"/>
          </a:p>
          <a:p>
            <a:pPr marL="0" lvl="0" indent="0" algn="l" rtl="0">
              <a:spcBef>
                <a:spcPts val="0"/>
              </a:spcBef>
              <a:spcAft>
                <a:spcPts val="0"/>
              </a:spcAft>
              <a:buNone/>
            </a:pPr>
            <a:r>
              <a:rPr lang="en" sz="1600" dirty="0">
                <a:highlight>
                  <a:srgbClr val="FFFF00"/>
                </a:highlight>
              </a:rPr>
              <a:t>Peak times will vary. </a:t>
            </a:r>
            <a:endParaRPr sz="1600" dirty="0">
              <a:highlight>
                <a:srgbClr val="FFFF00"/>
              </a:highlight>
            </a:endParaRPr>
          </a:p>
          <a:p>
            <a:pPr marL="0" lvl="0" indent="0" algn="l" rtl="0">
              <a:spcBef>
                <a:spcPts val="0"/>
              </a:spcBef>
              <a:spcAft>
                <a:spcPts val="0"/>
              </a:spcAft>
              <a:buNone/>
            </a:pPr>
            <a:endParaRPr sz="1600" dirty="0"/>
          </a:p>
          <a:p>
            <a:pPr marL="0" lvl="0" indent="0" algn="l" rtl="0">
              <a:spcBef>
                <a:spcPts val="0"/>
              </a:spcBef>
              <a:spcAft>
                <a:spcPts val="0"/>
              </a:spcAft>
              <a:buNone/>
            </a:pPr>
            <a:endParaRPr sz="1600" dirty="0">
              <a:highlight>
                <a:srgbClr val="FFFF00"/>
              </a:highlight>
              <a:latin typeface="Roboto Mono"/>
              <a:ea typeface="Roboto Mono"/>
              <a:cs typeface="Roboto Mono"/>
              <a:sym typeface="Roboto Mono"/>
            </a:endParaRPr>
          </a:p>
        </p:txBody>
      </p:sp>
      <p:sp>
        <p:nvSpPr>
          <p:cNvPr id="2918" name="Google Shape;2918;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2919" name="Google Shape;2919;p19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925" name="Google Shape;2925;p1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926" name="Google Shape;2926;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89</a:t>
            </a:fld>
            <a:endParaRPr/>
          </a:p>
        </p:txBody>
      </p:sp>
      <p:sp>
        <p:nvSpPr>
          <p:cNvPr id="2927" name="Google Shape;2927;p1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928" name="Google Shape;2928;p191"/>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Recognize the role SIEMs play in protecting an organization's security.</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how logs are filtered, normalized, and correlated for events.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basic features of the Splunk User Interface.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basic database terms and query functions. </a:t>
            </a:r>
            <a:endParaRPr sz="2000">
              <a:latin typeface="Roboto Light"/>
              <a:ea typeface="Roboto Light"/>
              <a:cs typeface="Roboto Light"/>
              <a:sym typeface="Roboto Light"/>
            </a:endParaRPr>
          </a:p>
          <a:p>
            <a:pPr marL="457200" lvl="0" indent="-355600" algn="l" rtl="0">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the Splunk Processing Language (SPL) for simple queries. </a:t>
            </a:r>
            <a:endParaRPr sz="2000">
              <a:latin typeface="Roboto Light"/>
              <a:ea typeface="Roboto Light"/>
              <a:cs typeface="Roboto Light"/>
              <a:sym typeface="Roboto Light"/>
            </a:endParaRPr>
          </a:p>
        </p:txBody>
      </p:sp>
      <p:sp>
        <p:nvSpPr>
          <p:cNvPr id="2929" name="Google Shape;2929;p191"/>
          <p:cNvSpPr/>
          <p:nvPr/>
        </p:nvSpPr>
        <p:spPr>
          <a:xfrm>
            <a:off x="430175" y="1360450"/>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91"/>
          <p:cNvSpPr/>
          <p:nvPr/>
        </p:nvSpPr>
        <p:spPr>
          <a:xfrm>
            <a:off x="430175" y="1812888"/>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91"/>
          <p:cNvSpPr/>
          <p:nvPr/>
        </p:nvSpPr>
        <p:spPr>
          <a:xfrm>
            <a:off x="430175" y="2265325"/>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91"/>
          <p:cNvSpPr/>
          <p:nvPr/>
        </p:nvSpPr>
        <p:spPr>
          <a:xfrm>
            <a:off x="430175" y="2699825"/>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91"/>
          <p:cNvSpPr/>
          <p:nvPr/>
        </p:nvSpPr>
        <p:spPr>
          <a:xfrm>
            <a:off x="430175" y="3138550"/>
            <a:ext cx="355500" cy="3555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Benefits of SIEMS</a:t>
            </a:r>
            <a:endParaRPr/>
          </a:p>
        </p:txBody>
      </p:sp>
      <p:sp>
        <p:nvSpPr>
          <p:cNvPr id="2129" name="Google Shape;2129;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Using SIEMs provides the following benefits: </a:t>
            </a:r>
            <a:endParaRPr/>
          </a:p>
        </p:txBody>
      </p:sp>
      <p:sp>
        <p:nvSpPr>
          <p:cNvPr id="2130" name="Google Shape;2130;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2131" name="Google Shape;2131;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2" name="Google Shape;2132;p111"/>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t>Increased efficiency</a:t>
            </a:r>
            <a:endParaRPr sz="1800"/>
          </a:p>
        </p:txBody>
      </p:sp>
      <p:sp>
        <p:nvSpPr>
          <p:cNvPr id="2133" name="Google Shape;2133;p111"/>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t>Prevention of potential security threats</a:t>
            </a:r>
            <a:endParaRPr sz="1800"/>
          </a:p>
        </p:txBody>
      </p:sp>
      <p:sp>
        <p:nvSpPr>
          <p:cNvPr id="2134" name="Google Shape;2134;p111"/>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t>Reduced impact of security breaches</a:t>
            </a:r>
            <a:endParaRPr sz="1800"/>
          </a:p>
        </p:txBody>
      </p:sp>
      <p:sp>
        <p:nvSpPr>
          <p:cNvPr id="2135" name="Google Shape;2135;p111"/>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t>Reduced costs</a:t>
            </a:r>
            <a:endParaRPr sz="1800"/>
          </a:p>
        </p:txBody>
      </p:sp>
      <p:sp>
        <p:nvSpPr>
          <p:cNvPr id="2136" name="Google Shape;2136;p111"/>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t>Better reporting, log analysis, and retention</a:t>
            </a:r>
            <a:endParaRPr sz="1800"/>
          </a:p>
        </p:txBody>
      </p:sp>
      <p:sp>
        <p:nvSpPr>
          <p:cNvPr id="2137" name="Google Shape;2137;p111"/>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800"/>
              <a:t>IT Compliance</a:t>
            </a:r>
            <a:endParaRPr sz="1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5629</TotalTime>
  <Words>5110</Words>
  <Application>Microsoft Macintosh PowerPoint</Application>
  <PresentationFormat>On-screen Show (16:9)</PresentationFormat>
  <Paragraphs>864</Paragraphs>
  <Slides>89</Slides>
  <Notes>89</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89</vt:i4>
      </vt:variant>
    </vt:vector>
  </HeadingPairs>
  <TitlesOfParts>
    <vt:vector size="109" baseType="lpstr">
      <vt:lpstr>Arial</vt:lpstr>
      <vt:lpstr>Roboto</vt:lpstr>
      <vt:lpstr>Nunito</vt:lpstr>
      <vt:lpstr>Nunito SemiBold</vt:lpstr>
      <vt:lpstr>Montserrat SemiBold</vt:lpstr>
      <vt:lpstr>Roboto Light</vt:lpstr>
      <vt:lpstr>Courier New</vt:lpstr>
      <vt:lpstr>Roboto Thin</vt:lpstr>
      <vt:lpstr>Comfortaa</vt:lpstr>
      <vt:lpstr>Helvetica Neue</vt:lpstr>
      <vt:lpstr>Montserrat Medium</vt:lpstr>
      <vt:lpstr>Oswald</vt:lpstr>
      <vt:lpstr>Roboto Mono</vt:lpstr>
      <vt:lpstr>Roboto Medium</vt:lpstr>
      <vt:lpstr>Roboto Mono Light</vt:lpstr>
      <vt:lpstr>Comfortaa Regular</vt:lpstr>
      <vt:lpstr>Spectral ExtraBold</vt:lpstr>
      <vt:lpstr>Pacifico</vt:lpstr>
      <vt:lpstr>Simple Light</vt:lpstr>
      <vt:lpstr>Simple Light</vt:lpstr>
      <vt:lpstr>SIEMS Unit, Day 1</vt:lpstr>
      <vt:lpstr>Class Objectives</vt:lpstr>
      <vt:lpstr>Introduction to SIEMS</vt:lpstr>
      <vt:lpstr>What are SIEMs?</vt:lpstr>
      <vt:lpstr>What are SIEMs?</vt:lpstr>
      <vt:lpstr>What are SIEMs?</vt:lpstr>
      <vt:lpstr>SIEMS</vt:lpstr>
      <vt:lpstr>SIEMS</vt:lpstr>
      <vt:lpstr>The Benefits of SIEMS</vt:lpstr>
      <vt:lpstr>SIEMs Use-Cases</vt:lpstr>
      <vt:lpstr>SIEMs Use-Cases</vt:lpstr>
      <vt:lpstr>SIEMS is not one single application…  Like Linux distributions, SIEMS are a class of tools that come in a variety of products and vendors depending on a user’s specific need.         </vt:lpstr>
      <vt:lpstr>15 minutes</vt:lpstr>
      <vt:lpstr>Your Turn! SIEM Vendor Research </vt:lpstr>
      <vt:lpstr>SIEM Vendor Research Review</vt:lpstr>
      <vt:lpstr>Logs, Events, Analysis and Response</vt:lpstr>
      <vt:lpstr>How do SIEMs Parse, Identify, and Assist in Event Analysis</vt:lpstr>
      <vt:lpstr>How do SIEMs Parse, Identify, and Assist in Event Analysis</vt:lpstr>
      <vt:lpstr>How do SIEMs Parse, Identify, and Assist in Event Analysis</vt:lpstr>
      <vt:lpstr>Rules-based Event Correlation</vt:lpstr>
      <vt:lpstr>Statistical Event Analysis</vt:lpstr>
      <vt:lpstr>Statistical Techniques</vt:lpstr>
      <vt:lpstr>Statistical Techniques</vt:lpstr>
      <vt:lpstr>Statistical Techniques</vt:lpstr>
      <vt:lpstr>20 Minutes</vt:lpstr>
      <vt:lpstr>PowerPoint Presentation</vt:lpstr>
      <vt:lpstr>Working with Logs and Events Review</vt:lpstr>
      <vt:lpstr>Working with Logs and Events Review</vt:lpstr>
      <vt:lpstr>Working with Logs and Events Review</vt:lpstr>
      <vt:lpstr>Working with Logs and Events Review</vt:lpstr>
      <vt:lpstr>Working with Logs and Events Review</vt:lpstr>
      <vt:lpstr>Working with Logs and Events Review</vt:lpstr>
      <vt:lpstr>Working with Logs and Events Review</vt:lpstr>
      <vt:lpstr>Working with Logs and Events Review</vt:lpstr>
      <vt:lpstr>Working with Logs and Events Review</vt:lpstr>
      <vt:lpstr>Working with Logs and Events Review</vt:lpstr>
      <vt:lpstr>PowerPoint Presentation</vt:lpstr>
      <vt:lpstr>Introduction to Splunk</vt:lpstr>
      <vt:lpstr>What’s Splunk?</vt:lpstr>
      <vt:lpstr>Splunk’s Interface</vt:lpstr>
      <vt:lpstr>Splunk</vt:lpstr>
      <vt:lpstr>Splunk</vt:lpstr>
      <vt:lpstr>Activating and Logging into Splunk</vt:lpstr>
      <vt:lpstr>10 minutes</vt:lpstr>
      <vt:lpstr>Your Turn! Activating Splunk </vt:lpstr>
      <vt:lpstr>Splunk User Interface</vt:lpstr>
      <vt:lpstr>Introduction to the Splunk User Interface</vt:lpstr>
      <vt:lpstr>Search</vt:lpstr>
      <vt:lpstr>Datasets</vt:lpstr>
      <vt:lpstr>Reports</vt:lpstr>
      <vt:lpstr>Alerts</vt:lpstr>
      <vt:lpstr>Dashboards</vt:lpstr>
      <vt:lpstr>Getting Data into Splunk</vt:lpstr>
      <vt:lpstr>Uploading a Web Log into Splunk</vt:lpstr>
      <vt:lpstr>Demo Summary</vt:lpstr>
      <vt:lpstr>10 minutes</vt:lpstr>
      <vt:lpstr>PowerPoint Presentation</vt:lpstr>
      <vt:lpstr>Web Server Log Review</vt:lpstr>
      <vt:lpstr>Web Server Log Review</vt:lpstr>
      <vt:lpstr>Web Server Log Review</vt:lpstr>
      <vt:lpstr>Web Server Log Review</vt:lpstr>
      <vt:lpstr>Search Processing Language</vt:lpstr>
      <vt:lpstr>Using SPL to Retrieve Events</vt:lpstr>
      <vt:lpstr>The Anatomy of a Search</vt:lpstr>
      <vt:lpstr>Keywords </vt:lpstr>
      <vt:lpstr>Field / Value Pairs</vt:lpstr>
      <vt:lpstr>Logical Operators and Boolean Expressions</vt:lpstr>
      <vt:lpstr>Relational Operators</vt:lpstr>
      <vt:lpstr>Wildcards and Boolean Expression </vt:lpstr>
      <vt:lpstr>Search Demo</vt:lpstr>
      <vt:lpstr>Splunk Searching</vt:lpstr>
      <vt:lpstr>15 Minutes</vt:lpstr>
      <vt:lpstr>PowerPoint Presentation</vt:lpstr>
      <vt:lpstr>Introduction to SPL Review Part 1</vt:lpstr>
      <vt:lpstr>Introduction to SPL Review Part 1</vt:lpstr>
      <vt:lpstr>Introduction to SPL Review Part 1</vt:lpstr>
      <vt:lpstr>Introduction to SPL Review Part 1</vt:lpstr>
      <vt:lpstr>Introduction to SPL Review Part 1</vt:lpstr>
      <vt:lpstr>Introduction to SPL Review: Part 2</vt:lpstr>
      <vt:lpstr>Introduction to SPL Review: Part 2</vt:lpstr>
      <vt:lpstr>Introduction to SPL Review: Part 2</vt:lpstr>
      <vt:lpstr>Introduction to SPL Review Part 3 </vt:lpstr>
      <vt:lpstr>Introduction to SPL Review Part 3 </vt:lpstr>
      <vt:lpstr>Introduction to SPL Review Part 3 </vt:lpstr>
      <vt:lpstr>Introduction to SPL Review Part 3 </vt:lpstr>
      <vt:lpstr>Introduction to SPL Review Part 3 </vt:lpstr>
      <vt:lpstr>Introduction to SPL Review Part 3 </vt:lpstr>
      <vt:lpstr>Introduction to SPL Review Part 3 </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SIEMS Unit, Day 1</dc:title>
  <cp:lastModifiedBy>Tony Wilson</cp:lastModifiedBy>
  <cp:revision>4</cp:revision>
  <dcterms:modified xsi:type="dcterms:W3CDTF">2019-09-04T22:41:03Z</dcterms:modified>
</cp:coreProperties>
</file>